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3" r:id="rId6"/>
    <p:sldId id="262" r:id="rId7"/>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806C9385-8BF9-4661-97B4-5B8653B03D31}" type="datetimeFigureOut">
              <a:rPr lang="pt-BR"/>
              <a:pPr>
                <a:defRPr/>
              </a:pPr>
              <a:t>1/11/2014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9E622F4E-2091-4D82-A49E-E6DA97D11FB0}" type="slidenum">
              <a:rPr lang="pt-BR"/>
              <a:pPr>
                <a:defRPr/>
              </a:pPr>
              <a:t>‹nº›</a:t>
            </a:fld>
            <a:endParaRPr lang="pt-BR"/>
          </a:p>
        </p:txBody>
      </p:sp>
    </p:spTree>
    <p:extLst>
      <p:ext uri="{BB962C8B-B14F-4D97-AF65-F5344CB8AC3E}">
        <p14:creationId xmlns:p14="http://schemas.microsoft.com/office/powerpoint/2010/main" val="252536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CF6A1E4D-6C77-4A6C-8660-C3C8C5C93040}" type="datetimeFigureOut">
              <a:rPr lang="pt-BR"/>
              <a:pPr>
                <a:defRPr/>
              </a:pPr>
              <a:t>1/11/2014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3B89DA7-D61F-4FEC-9982-DF61D7A49F74}" type="slidenum">
              <a:rPr lang="pt-BR"/>
              <a:pPr>
                <a:defRPr/>
              </a:pPr>
              <a:t>‹nº›</a:t>
            </a:fld>
            <a:endParaRPr lang="pt-BR"/>
          </a:p>
        </p:txBody>
      </p:sp>
    </p:spTree>
    <p:extLst>
      <p:ext uri="{BB962C8B-B14F-4D97-AF65-F5344CB8AC3E}">
        <p14:creationId xmlns:p14="http://schemas.microsoft.com/office/powerpoint/2010/main" val="376347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4A990A9-724F-4DA3-9301-FCA6976D15F8}" type="datetimeFigureOut">
              <a:rPr lang="pt-BR"/>
              <a:pPr>
                <a:defRPr/>
              </a:pPr>
              <a:t>1/11/2014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5197224-C98C-45D4-AC88-BD1615582C7C}" type="slidenum">
              <a:rPr lang="pt-BR"/>
              <a:pPr>
                <a:defRPr/>
              </a:pPr>
              <a:t>‹nº›</a:t>
            </a:fld>
            <a:endParaRPr lang="pt-BR"/>
          </a:p>
        </p:txBody>
      </p:sp>
    </p:spTree>
    <p:extLst>
      <p:ext uri="{BB962C8B-B14F-4D97-AF65-F5344CB8AC3E}">
        <p14:creationId xmlns:p14="http://schemas.microsoft.com/office/powerpoint/2010/main" val="2426482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B34936FE-12B8-4B25-9891-4C95002362DB}" type="datetimeFigureOut">
              <a:rPr lang="pt-BR"/>
              <a:pPr>
                <a:defRPr/>
              </a:pPr>
              <a:t>1/11/2014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D2B3CD2-151A-4041-90FB-AC06E1F7D3E2}" type="slidenum">
              <a:rPr lang="pt-BR"/>
              <a:pPr>
                <a:defRPr/>
              </a:pPr>
              <a:t>‹nº›</a:t>
            </a:fld>
            <a:endParaRPr lang="pt-BR"/>
          </a:p>
        </p:txBody>
      </p:sp>
    </p:spTree>
    <p:extLst>
      <p:ext uri="{BB962C8B-B14F-4D97-AF65-F5344CB8AC3E}">
        <p14:creationId xmlns:p14="http://schemas.microsoft.com/office/powerpoint/2010/main" val="41519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7FF0B42E-821B-4473-8FEC-6CBAB2060B3D}" type="datetimeFigureOut">
              <a:rPr lang="pt-BR"/>
              <a:pPr>
                <a:defRPr/>
              </a:pPr>
              <a:t>1/11/2014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6B8CCF87-0227-4808-92B9-3E7D175E9842}" type="slidenum">
              <a:rPr lang="pt-BR"/>
              <a:pPr>
                <a:defRPr/>
              </a:pPr>
              <a:t>‹nº›</a:t>
            </a:fld>
            <a:endParaRPr lang="pt-BR"/>
          </a:p>
        </p:txBody>
      </p:sp>
    </p:spTree>
    <p:extLst>
      <p:ext uri="{BB962C8B-B14F-4D97-AF65-F5344CB8AC3E}">
        <p14:creationId xmlns:p14="http://schemas.microsoft.com/office/powerpoint/2010/main" val="16039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35F455DE-5B1C-4FC7-8F16-051C6EA4D9DD}" type="datetimeFigureOut">
              <a:rPr lang="pt-BR"/>
              <a:pPr>
                <a:defRPr/>
              </a:pPr>
              <a:t>1/11/2014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4AD5D382-D7CB-4337-8354-774F13319AB0}" type="slidenum">
              <a:rPr lang="pt-BR"/>
              <a:pPr>
                <a:defRPr/>
              </a:pPr>
              <a:t>‹nº›</a:t>
            </a:fld>
            <a:endParaRPr lang="pt-BR"/>
          </a:p>
        </p:txBody>
      </p:sp>
    </p:spTree>
    <p:extLst>
      <p:ext uri="{BB962C8B-B14F-4D97-AF65-F5344CB8AC3E}">
        <p14:creationId xmlns:p14="http://schemas.microsoft.com/office/powerpoint/2010/main" val="1885112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178C9C0B-E9EA-464B-AC32-01F87892480B}" type="datetimeFigureOut">
              <a:rPr lang="pt-BR"/>
              <a:pPr>
                <a:defRPr/>
              </a:pPr>
              <a:t>1/11/2014</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D296C6AE-D54D-464B-8B2B-2D64C5D8AB60}" type="slidenum">
              <a:rPr lang="pt-BR"/>
              <a:pPr>
                <a:defRPr/>
              </a:pPr>
              <a:t>‹nº›</a:t>
            </a:fld>
            <a:endParaRPr lang="pt-BR"/>
          </a:p>
        </p:txBody>
      </p:sp>
    </p:spTree>
    <p:extLst>
      <p:ext uri="{BB962C8B-B14F-4D97-AF65-F5344CB8AC3E}">
        <p14:creationId xmlns:p14="http://schemas.microsoft.com/office/powerpoint/2010/main" val="248457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61E02B26-C347-428F-AE58-B2DF0B843D57}" type="datetimeFigureOut">
              <a:rPr lang="pt-BR"/>
              <a:pPr>
                <a:defRPr/>
              </a:pPr>
              <a:t>1/11/2014</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F773847A-43EF-47FD-BE99-8C4667691E2B}" type="slidenum">
              <a:rPr lang="pt-BR"/>
              <a:pPr>
                <a:defRPr/>
              </a:pPr>
              <a:t>‹nº›</a:t>
            </a:fld>
            <a:endParaRPr lang="pt-BR"/>
          </a:p>
        </p:txBody>
      </p:sp>
    </p:spTree>
    <p:extLst>
      <p:ext uri="{BB962C8B-B14F-4D97-AF65-F5344CB8AC3E}">
        <p14:creationId xmlns:p14="http://schemas.microsoft.com/office/powerpoint/2010/main" val="2291411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EBCB238B-0732-4B4C-9B0E-0C01C76E8148}" type="datetimeFigureOut">
              <a:rPr lang="pt-BR"/>
              <a:pPr>
                <a:defRPr/>
              </a:pPr>
              <a:t>1/11/2014</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EB7F09F6-FCA3-4058-AF28-85CE7EA8B7BB}" type="slidenum">
              <a:rPr lang="pt-BR"/>
              <a:pPr>
                <a:defRPr/>
              </a:pPr>
              <a:t>‹nº›</a:t>
            </a:fld>
            <a:endParaRPr lang="pt-BR"/>
          </a:p>
        </p:txBody>
      </p:sp>
    </p:spTree>
    <p:extLst>
      <p:ext uri="{BB962C8B-B14F-4D97-AF65-F5344CB8AC3E}">
        <p14:creationId xmlns:p14="http://schemas.microsoft.com/office/powerpoint/2010/main" val="138595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B11FBE21-29B5-43F6-AA15-A07BAA799CFE}" type="datetimeFigureOut">
              <a:rPr lang="pt-BR"/>
              <a:pPr>
                <a:defRPr/>
              </a:pPr>
              <a:t>1/11/2014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24A15B6E-C383-456C-95F1-A68DD3C134C5}" type="slidenum">
              <a:rPr lang="pt-BR"/>
              <a:pPr>
                <a:defRPr/>
              </a:pPr>
              <a:t>‹nº›</a:t>
            </a:fld>
            <a:endParaRPr lang="pt-BR"/>
          </a:p>
        </p:txBody>
      </p:sp>
    </p:spTree>
    <p:extLst>
      <p:ext uri="{BB962C8B-B14F-4D97-AF65-F5344CB8AC3E}">
        <p14:creationId xmlns:p14="http://schemas.microsoft.com/office/powerpoint/2010/main" val="3836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6E669A48-77D6-44E0-9721-416463A68FAF}" type="datetimeFigureOut">
              <a:rPr lang="pt-BR"/>
              <a:pPr>
                <a:defRPr/>
              </a:pPr>
              <a:t>1/11/2014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C77CC96C-2F50-463B-AEA7-07CA422678C8}" type="slidenum">
              <a:rPr lang="pt-BR"/>
              <a:pPr>
                <a:defRPr/>
              </a:pPr>
              <a:t>‹nº›</a:t>
            </a:fld>
            <a:endParaRPr lang="pt-BR"/>
          </a:p>
        </p:txBody>
      </p:sp>
    </p:spTree>
    <p:extLst>
      <p:ext uri="{BB962C8B-B14F-4D97-AF65-F5344CB8AC3E}">
        <p14:creationId xmlns:p14="http://schemas.microsoft.com/office/powerpoint/2010/main" val="1226995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42B9D74-380C-4ACC-9ED6-83EF96EACDBE}" type="datetimeFigureOut">
              <a:rPr lang="pt-BR"/>
              <a:pPr>
                <a:defRPr/>
              </a:pPr>
              <a:t>1/11/2014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3BE6FA7-B218-429E-92F2-070D3C850568}"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844675"/>
            <a:ext cx="7772400" cy="792163"/>
          </a:xfrm>
        </p:spPr>
        <p:txBody>
          <a:bodyPr rtlCol="0">
            <a:normAutofit fontScale="90000"/>
          </a:bodyPr>
          <a:lstStyle/>
          <a:p>
            <a:pPr fontAlgn="auto">
              <a:spcAft>
                <a:spcPts val="0"/>
              </a:spcAft>
              <a:defRPr/>
            </a:pPr>
            <a:r>
              <a:rPr lang="pt-BR" sz="2200" b="1" dirty="0" smtClean="0">
                <a:latin typeface="Arial" panose="020B0604020202020204" pitchFamily="34" charset="0"/>
                <a:cs typeface="Arial" panose="020B0604020202020204" pitchFamily="34" charset="0"/>
              </a:rPr>
              <a:t>CENÁRIOS UAB/CAPES</a:t>
            </a:r>
            <a:r>
              <a:rPr lang="pt-BR" dirty="0" smtClean="0"/>
              <a:t/>
            </a:r>
            <a:br>
              <a:rPr lang="pt-BR" dirty="0" smtClean="0"/>
            </a:br>
            <a:endParaRPr lang="pt-BR" dirty="0" smtClean="0"/>
          </a:p>
        </p:txBody>
      </p:sp>
      <p:sp>
        <p:nvSpPr>
          <p:cNvPr id="3" name="Subtítulo 2"/>
          <p:cNvSpPr>
            <a:spLocks noGrp="1"/>
          </p:cNvSpPr>
          <p:nvPr>
            <p:ph type="subTitle" idx="1"/>
          </p:nvPr>
        </p:nvSpPr>
        <p:spPr>
          <a:xfrm>
            <a:off x="1317625" y="2420938"/>
            <a:ext cx="6400800" cy="3649662"/>
          </a:xfrm>
        </p:spPr>
        <p:txBody>
          <a:bodyPr rtlCol="0">
            <a:normAutofit fontScale="62500" lnSpcReduction="20000"/>
          </a:bodyPr>
          <a:lstStyle/>
          <a:p>
            <a:pPr algn="just" fontAlgn="auto">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1</a:t>
            </a:r>
            <a:r>
              <a:rPr lang="pt-BR" sz="2500" dirty="0" smtClean="0">
                <a:solidFill>
                  <a:schemeClr val="tx1"/>
                </a:solidFill>
                <a:latin typeface="Arial" panose="020B0604020202020204" pitchFamily="34" charset="0"/>
                <a:cs typeface="Arial" panose="020B0604020202020204" pitchFamily="34" charset="0"/>
              </a:rPr>
              <a:t> - O Sistema UAB, instituído pelo Decreto Federal nº 5.800, de 8 de junho de 2006, tem por objetivo a ampliação de vagas em cursos superiores pela modalidade EAD, definindo que sua operacionalização fique a cargo da CAPES.</a:t>
            </a:r>
          </a:p>
          <a:p>
            <a:pPr algn="just" fontAlgn="auto">
              <a:spcAft>
                <a:spcPts val="0"/>
              </a:spcAft>
              <a:buFont typeface="Arial" panose="020B0604020202020204" pitchFamily="34" charset="0"/>
              <a:buNone/>
              <a:defRPr/>
            </a:pPr>
            <a:endParaRPr lang="pt-BR" sz="2500"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A Lei nº 11.502, de 2007, e o Decreto nº 6.755, de 2009, atribuíram a CAPES, no âmbito do MEC, a nova missão de induzir, fomentar e coordenar ações específicas na formação inicial e continuada e na valorização dos professores da educação básica pública brasileira.</a:t>
            </a:r>
          </a:p>
          <a:p>
            <a:pPr algn="just" fontAlgn="auto">
              <a:spcAft>
                <a:spcPts val="0"/>
              </a:spcAft>
              <a:buFont typeface="Arial" panose="020B0604020202020204" pitchFamily="34" charset="0"/>
              <a:buNone/>
              <a:defRPr/>
            </a:pPr>
            <a:endParaRPr lang="pt-BR" sz="2500"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De acordo com dados obtidos no censo 2007, época próxima da criação da UAB, cerca de 600 mil professores em exercício na educação básica pública não possuíam graduação ou atuavam em áreas diferentes das licenciaturas para as quais eram habilitados.</a:t>
            </a:r>
          </a:p>
          <a:p>
            <a:pPr fontAlgn="auto">
              <a:spcAft>
                <a:spcPts val="0"/>
              </a:spcAft>
              <a:buFont typeface="Arial" panose="020B0604020202020204" pitchFamily="34" charset="0"/>
              <a:buNone/>
              <a:defRPr/>
            </a:pPr>
            <a:endParaRPr lang="pt-BR" dirty="0" smtClean="0"/>
          </a:p>
          <a:p>
            <a:pPr fontAlgn="auto">
              <a:spcAft>
                <a:spcPts val="0"/>
              </a:spcAft>
              <a:buFont typeface="Arial" panose="020B0604020202020204" pitchFamily="34" charset="0"/>
              <a:buNone/>
              <a:defRPr/>
            </a:pPr>
            <a:endParaRPr lang="pt-BR" dirty="0" smtClean="0"/>
          </a:p>
        </p:txBody>
      </p:sp>
      <p:pic>
        <p:nvPicPr>
          <p:cNvPr id="2052"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7975"/>
            <a:ext cx="2160588" cy="117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17625" y="1844675"/>
            <a:ext cx="6400800" cy="4392637"/>
          </a:xfrm>
        </p:spPr>
        <p:txBody>
          <a:bodyPr rtlCol="0">
            <a:normAutofit fontScale="47500" lnSpcReduction="20000"/>
          </a:bodyPr>
          <a:lstStyle/>
          <a:p>
            <a:pPr algn="just" fontAlgn="auto">
              <a:lnSpc>
                <a:spcPct val="120000"/>
              </a:lnSpc>
              <a:spcAft>
                <a:spcPts val="0"/>
              </a:spcAft>
              <a:buFont typeface="Arial" panose="020B0604020202020204" pitchFamily="34" charset="0"/>
              <a:buNone/>
              <a:defRPr/>
            </a:pPr>
            <a:r>
              <a:rPr lang="pt-BR" dirty="0" smtClean="0">
                <a:solidFill>
                  <a:schemeClr val="tx1"/>
                </a:solidFill>
                <a:latin typeface="Arial" panose="020B0604020202020204" pitchFamily="34" charset="0"/>
                <a:cs typeface="Arial" panose="020B0604020202020204" pitchFamily="34" charset="0"/>
              </a:rPr>
              <a:t> A Portaria MEC nº. 318, de 02 de abril de 2009, dispõe no Art. 1º do Decreto </a:t>
            </a:r>
            <a:r>
              <a:rPr lang="pt-BR" sz="2500" dirty="0" smtClean="0">
                <a:solidFill>
                  <a:schemeClr val="tx1"/>
                </a:solidFill>
                <a:latin typeface="Arial" panose="020B0604020202020204" pitchFamily="34" charset="0"/>
                <a:cs typeface="Arial" panose="020B0604020202020204" pitchFamily="34" charset="0"/>
              </a:rPr>
              <a:t>Federal</a:t>
            </a:r>
            <a:r>
              <a:rPr lang="pt-BR" dirty="0" smtClean="0">
                <a:solidFill>
                  <a:schemeClr val="tx1"/>
                </a:solidFill>
                <a:latin typeface="Arial" panose="020B0604020202020204" pitchFamily="34" charset="0"/>
                <a:cs typeface="Arial" panose="020B0604020202020204" pitchFamily="34" charset="0"/>
              </a:rPr>
              <a:t> nº 5.800/2006 que a finalidade da UAB é </a:t>
            </a:r>
            <a:r>
              <a:rPr lang="pt-BR" b="1" dirty="0" smtClean="0">
                <a:solidFill>
                  <a:schemeClr val="tx1"/>
                </a:solidFill>
                <a:latin typeface="Arial" panose="020B0604020202020204" pitchFamily="34" charset="0"/>
                <a:cs typeface="Arial" panose="020B0604020202020204" pitchFamily="34" charset="0"/>
              </a:rPr>
              <a:t>“</a:t>
            </a:r>
            <a:r>
              <a:rPr lang="pt-BR" b="1" i="1" dirty="0" smtClean="0">
                <a:solidFill>
                  <a:schemeClr val="tx1"/>
                </a:solidFill>
                <a:latin typeface="Arial" panose="020B0604020202020204" pitchFamily="34" charset="0"/>
                <a:cs typeface="Arial" panose="020B0604020202020204" pitchFamily="34" charset="0"/>
              </a:rPr>
              <a:t>expandir e interiorizar a oferta de cursos e programas de educação superior no País</a:t>
            </a:r>
            <a:r>
              <a:rPr lang="pt-BR" b="1" dirty="0" smtClean="0">
                <a:solidFill>
                  <a:schemeClr val="tx1"/>
                </a:solidFill>
                <a:latin typeface="Arial" panose="020B0604020202020204" pitchFamily="34" charset="0"/>
                <a:cs typeface="Arial" panose="020B0604020202020204" pitchFamily="34" charset="0"/>
              </a:rPr>
              <a:t>”</a:t>
            </a:r>
            <a:r>
              <a:rPr lang="pt-BR" dirty="0" smtClean="0">
                <a:solidFill>
                  <a:schemeClr val="tx1"/>
                </a:solidFill>
                <a:latin typeface="Arial" panose="020B0604020202020204" pitchFamily="34" charset="0"/>
                <a:cs typeface="Arial" panose="020B0604020202020204" pitchFamily="34" charset="0"/>
              </a:rPr>
              <a:t> e também: </a:t>
            </a:r>
          </a:p>
          <a:p>
            <a:pPr algn="just" fontAlgn="auto">
              <a:spcAft>
                <a:spcPts val="0"/>
              </a:spcAft>
              <a:buFont typeface="Arial" panose="020B0604020202020204" pitchFamily="34" charset="0"/>
              <a:buNone/>
              <a:defRPr/>
            </a:pPr>
            <a:r>
              <a:rPr lang="pt-BR" b="1" i="1" dirty="0" smtClean="0">
                <a:solidFill>
                  <a:schemeClr val="tx1"/>
                </a:solidFill>
                <a:latin typeface="Arial" panose="020B0604020202020204" pitchFamily="34" charset="0"/>
                <a:cs typeface="Arial" panose="020B0604020202020204" pitchFamily="34" charset="0"/>
              </a:rPr>
              <a:t>Parágrafo Único. São objetivos do Sistema UAB:</a:t>
            </a:r>
            <a:endParaRPr lang="pt-BR" b="1"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I – oferecer, prioritariamente, cursos de licenciatura e de formação inicial e continuada de professores da educação básica;</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II - oferecer cursos superiores para capacitação de dirigentes, gestores e trabalhadores em educação básica dos Estados, do Distrito Federal e dos Municípios;</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III - oferecer cursos superiores nas diferentes áreas do conhecimento;</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IV - ampliar o acesso à educação superior pública;</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V - reduzir as desigualdades de oferta de ensino superior entre as diferentes regiões do País;</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VI - estabelecer amplo sistema nacional de educação superior a distância; e</a:t>
            </a:r>
            <a:endParaRPr lang="pt-BR" dirty="0" smtClean="0">
              <a:solidFill>
                <a:schemeClr val="tx1"/>
              </a:solidFill>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None/>
              <a:defRPr/>
            </a:pPr>
            <a:r>
              <a:rPr lang="pt-BR" i="1" dirty="0" smtClean="0">
                <a:solidFill>
                  <a:schemeClr val="tx1"/>
                </a:solidFill>
                <a:latin typeface="Arial" panose="020B0604020202020204" pitchFamily="34" charset="0"/>
                <a:cs typeface="Arial" panose="020B0604020202020204" pitchFamily="34" charset="0"/>
              </a:rPr>
              <a:t>VII - fomentar o desenvolvimento institucional para a modalidade de educação a distância, bem como a pesquisa em metodologias inovadoras de ensino superior apoiadas em tecnologias de informação e comunicação</a:t>
            </a:r>
            <a:r>
              <a:rPr lang="pt-BR" i="1" dirty="0" smtClean="0">
                <a:solidFill>
                  <a:schemeClr val="tx1"/>
                </a:solidFill>
              </a:rPr>
              <a:t>.</a:t>
            </a:r>
            <a:endParaRPr lang="pt-BR" dirty="0" smtClean="0">
              <a:solidFill>
                <a:schemeClr val="tx1"/>
              </a:solidFill>
            </a:endParaRPr>
          </a:p>
        </p:txBody>
      </p:sp>
      <p:pic>
        <p:nvPicPr>
          <p:cNvPr id="3075"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7975"/>
            <a:ext cx="2160588" cy="117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3" y="1916113"/>
            <a:ext cx="7848600" cy="4249737"/>
          </a:xfrm>
        </p:spPr>
        <p:txBody>
          <a:bodyPr rtlCol="0">
            <a:normAutofit fontScale="55000" lnSpcReduction="20000"/>
          </a:bodyPr>
          <a:lstStyle/>
          <a:p>
            <a:pPr algn="l" fontAlgn="auto">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2 - CENÁRIO  GERAL  </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Alunos matriculados na graduação superior em Escolas Públicas: 1,9 milhões</a:t>
            </a:r>
          </a:p>
          <a:p>
            <a:pPr algn="l" fontAlgn="auto">
              <a:lnSpc>
                <a:spcPct val="120000"/>
              </a:lnSpc>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Alunos matriculados na graduação superior em Escolas Privadas: 5,1 milhões</a:t>
            </a: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Total de alunos (Públicas + Privadas): 7,0 milhões de alunos</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Matriculados na EAD (15%)</a:t>
            </a:r>
            <a:r>
              <a:rPr lang="pt-BR" sz="2500" dirty="0" smtClean="0">
                <a:solidFill>
                  <a:schemeClr val="tx1"/>
                </a:solidFill>
                <a:latin typeface="Arial" panose="020B0604020202020204" pitchFamily="34" charset="0"/>
                <a:cs typeface="Arial" panose="020B0604020202020204" pitchFamily="34" charset="0"/>
              </a:rPr>
              <a:t> sobre o total, por modalidade de ensino: </a:t>
            </a:r>
            <a:r>
              <a:rPr lang="pt-BR" sz="2500" b="1" dirty="0" smtClean="0">
                <a:solidFill>
                  <a:schemeClr val="tx1"/>
                </a:solidFill>
                <a:latin typeface="Arial" panose="020B0604020202020204" pitchFamily="34" charset="0"/>
                <a:cs typeface="Arial" panose="020B0604020202020204" pitchFamily="34" charset="0"/>
              </a:rPr>
              <a:t>1,1 milhão</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Entre os matriculados na EAD (</a:t>
            </a:r>
            <a:r>
              <a:rPr lang="pt-BR" sz="2500" b="1" dirty="0" smtClean="0">
                <a:solidFill>
                  <a:schemeClr val="tx1"/>
                </a:solidFill>
                <a:latin typeface="Arial" panose="020B0604020202020204" pitchFamily="34" charset="0"/>
                <a:cs typeface="Arial" panose="020B0604020202020204" pitchFamily="34" charset="0"/>
              </a:rPr>
              <a:t>1,1 milhão</a:t>
            </a:r>
            <a:r>
              <a:rPr lang="pt-BR" sz="2500" dirty="0" smtClean="0">
                <a:solidFill>
                  <a:schemeClr val="tx1"/>
                </a:solidFill>
                <a:latin typeface="Arial" panose="020B0604020202020204" pitchFamily="34" charset="0"/>
                <a:cs typeface="Arial" panose="020B0604020202020204" pitchFamily="34" charset="0"/>
              </a:rPr>
              <a:t>) 40,4</a:t>
            </a:r>
            <a:r>
              <a:rPr lang="pt-BR" sz="2500" b="1" dirty="0" smtClean="0">
                <a:solidFill>
                  <a:schemeClr val="tx1"/>
                </a:solidFill>
                <a:latin typeface="Arial" panose="020B0604020202020204" pitchFamily="34" charset="0"/>
                <a:cs typeface="Arial" panose="020B0604020202020204" pitchFamily="34" charset="0"/>
              </a:rPr>
              <a:t>% </a:t>
            </a:r>
            <a:r>
              <a:rPr lang="pt-BR" sz="2500" dirty="0" smtClean="0">
                <a:solidFill>
                  <a:schemeClr val="tx1"/>
                </a:solidFill>
                <a:latin typeface="Arial" panose="020B0604020202020204" pitchFamily="34" charset="0"/>
                <a:cs typeface="Arial" panose="020B0604020202020204" pitchFamily="34" charset="0"/>
              </a:rPr>
              <a:t>cursam Licenciatura: </a:t>
            </a:r>
            <a:r>
              <a:rPr lang="pt-BR" sz="2500" b="1" dirty="0" smtClean="0">
                <a:solidFill>
                  <a:schemeClr val="tx1"/>
                </a:solidFill>
                <a:latin typeface="Arial" panose="020B0604020202020204" pitchFamily="34" charset="0"/>
                <a:cs typeface="Arial" panose="020B0604020202020204" pitchFamily="34" charset="0"/>
              </a:rPr>
              <a:t>444,4</a:t>
            </a:r>
            <a:r>
              <a:rPr lang="pt-BR" sz="2500" dirty="0" smtClean="0">
                <a:solidFill>
                  <a:schemeClr val="tx1"/>
                </a:solidFill>
                <a:latin typeface="Arial" panose="020B0604020202020204" pitchFamily="34" charset="0"/>
                <a:cs typeface="Arial" panose="020B0604020202020204" pitchFamily="34" charset="0"/>
              </a:rPr>
              <a:t> mil</a:t>
            </a:r>
          </a:p>
          <a:p>
            <a:pPr algn="l"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a:t>
            </a:r>
            <a:r>
              <a:rPr lang="pt-BR" sz="2500" b="1" dirty="0" smtClean="0">
                <a:solidFill>
                  <a:schemeClr val="tx1"/>
                </a:solidFill>
                <a:latin typeface="Arial" panose="020B0604020202020204" pitchFamily="34" charset="0"/>
                <a:cs typeface="Arial" panose="020B0604020202020204" pitchFamily="34" charset="0"/>
              </a:rPr>
              <a:t>Fonte</a:t>
            </a:r>
            <a:r>
              <a:rPr lang="pt-BR" sz="2500" dirty="0" smtClean="0">
                <a:solidFill>
                  <a:schemeClr val="tx1"/>
                </a:solidFill>
                <a:latin typeface="Arial" panose="020B0604020202020204" pitchFamily="34" charset="0"/>
                <a:cs typeface="Arial" panose="020B0604020202020204" pitchFamily="34" charset="0"/>
              </a:rPr>
              <a:t>: </a:t>
            </a:r>
            <a:r>
              <a:rPr lang="pt-BR" sz="2500" i="1" dirty="0" smtClean="0">
                <a:solidFill>
                  <a:schemeClr val="tx1"/>
                </a:solidFill>
                <a:latin typeface="Arial" panose="020B0604020202020204" pitchFamily="34" charset="0"/>
                <a:cs typeface="Arial" panose="020B0604020202020204" pitchFamily="34" charset="0"/>
              </a:rPr>
              <a:t>portal.inep.gov.br, 17de setembro de 2013</a:t>
            </a:r>
            <a:r>
              <a:rPr lang="pt-BR" sz="2500" dirty="0" smtClean="0">
                <a:solidFill>
                  <a:schemeClr val="tx1"/>
                </a:solidFill>
                <a:latin typeface="Arial" panose="020B0604020202020204" pitchFamily="34" charset="0"/>
                <a:cs typeface="Arial" panose="020B0604020202020204" pitchFamily="34" charset="0"/>
              </a:rPr>
              <a:t>). </a:t>
            </a:r>
          </a:p>
          <a:p>
            <a:pPr algn="l"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          </a:t>
            </a:r>
          </a:p>
          <a:p>
            <a:pPr algn="l"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 </a:t>
            </a:r>
            <a:r>
              <a:rPr lang="pt-BR" sz="2500" b="1" dirty="0" smtClean="0">
                <a:solidFill>
                  <a:schemeClr val="tx1"/>
                </a:solidFill>
                <a:latin typeface="Arial" panose="020B0604020202020204" pitchFamily="34" charset="0"/>
                <a:cs typeface="Arial" panose="020B0604020202020204" pitchFamily="34" charset="0"/>
              </a:rPr>
              <a:t>3</a:t>
            </a:r>
            <a:r>
              <a:rPr lang="pt-BR" sz="2500" dirty="0" smtClean="0">
                <a:solidFill>
                  <a:schemeClr val="tx1"/>
                </a:solidFill>
                <a:latin typeface="Arial" panose="020B0604020202020204" pitchFamily="34" charset="0"/>
                <a:cs typeface="Arial" panose="020B0604020202020204" pitchFamily="34" charset="0"/>
              </a:rPr>
              <a:t> - </a:t>
            </a:r>
            <a:r>
              <a:rPr lang="pt-BR" sz="2500" b="1" dirty="0" smtClean="0">
                <a:solidFill>
                  <a:schemeClr val="tx1"/>
                </a:solidFill>
                <a:latin typeface="Arial" panose="020B0604020202020204" pitchFamily="34" charset="0"/>
                <a:cs typeface="Arial" panose="020B0604020202020204" pitchFamily="34" charset="0"/>
              </a:rPr>
              <a:t>Cenário  UAB/CAPES 2014</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104 </a:t>
            </a:r>
            <a:r>
              <a:rPr lang="pt-BR" sz="2500" dirty="0" smtClean="0">
                <a:solidFill>
                  <a:schemeClr val="tx1"/>
                </a:solidFill>
                <a:latin typeface="Arial" panose="020B0604020202020204" pitchFamily="34" charset="0"/>
                <a:cs typeface="Arial" panose="020B0604020202020204" pitchFamily="34" charset="0"/>
              </a:rPr>
              <a:t>instituições públicas de ensino superior (IES), sendo </a:t>
            </a:r>
            <a:r>
              <a:rPr lang="pt-BR" sz="2500" b="1" dirty="0" smtClean="0">
                <a:solidFill>
                  <a:schemeClr val="tx1"/>
                </a:solidFill>
                <a:latin typeface="Arial" panose="020B0604020202020204" pitchFamily="34" charset="0"/>
                <a:cs typeface="Arial" panose="020B0604020202020204" pitchFamily="34" charset="0"/>
              </a:rPr>
              <a:t>56 </a:t>
            </a:r>
            <a:r>
              <a:rPr lang="pt-BR" sz="2500" dirty="0" smtClean="0">
                <a:solidFill>
                  <a:schemeClr val="tx1"/>
                </a:solidFill>
                <a:latin typeface="Arial" panose="020B0604020202020204" pitchFamily="34" charset="0"/>
                <a:cs typeface="Arial" panose="020B0604020202020204" pitchFamily="34" charset="0"/>
              </a:rPr>
              <a:t>Universidades Federais, </a:t>
            </a:r>
            <a:r>
              <a:rPr lang="pt-BR" sz="2500" b="1" dirty="0" smtClean="0">
                <a:solidFill>
                  <a:schemeClr val="tx1"/>
                </a:solidFill>
                <a:latin typeface="Arial" panose="020B0604020202020204" pitchFamily="34" charset="0"/>
                <a:cs typeface="Arial" panose="020B0604020202020204" pitchFamily="34" charset="0"/>
              </a:rPr>
              <a:t>31</a:t>
            </a:r>
            <a:r>
              <a:rPr lang="pt-BR" sz="2500" dirty="0" smtClean="0">
                <a:solidFill>
                  <a:schemeClr val="tx1"/>
                </a:solidFill>
                <a:latin typeface="Arial" panose="020B0604020202020204" pitchFamily="34" charset="0"/>
                <a:cs typeface="Arial" panose="020B0604020202020204" pitchFamily="34" charset="0"/>
              </a:rPr>
              <a:t> Estaduais e </a:t>
            </a:r>
            <a:r>
              <a:rPr lang="pt-BR" sz="2500" b="1" dirty="0" smtClean="0">
                <a:solidFill>
                  <a:schemeClr val="tx1"/>
                </a:solidFill>
                <a:latin typeface="Arial" panose="020B0604020202020204" pitchFamily="34" charset="0"/>
                <a:cs typeface="Arial" panose="020B0604020202020204" pitchFamily="34" charset="0"/>
              </a:rPr>
              <a:t>17</a:t>
            </a:r>
            <a:r>
              <a:rPr lang="pt-BR" sz="2500" dirty="0" smtClean="0">
                <a:solidFill>
                  <a:schemeClr val="tx1"/>
                </a:solidFill>
                <a:latin typeface="Arial" panose="020B0604020202020204" pitchFamily="34" charset="0"/>
                <a:cs typeface="Arial" panose="020B0604020202020204" pitchFamily="34" charset="0"/>
              </a:rPr>
              <a:t> Institutos Federais de Educação, Ciência e Tecnologia. </a:t>
            </a:r>
          </a:p>
          <a:p>
            <a:pPr algn="l" fontAlgn="auto">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 </a:t>
            </a:r>
          </a:p>
          <a:p>
            <a:pPr algn="l" fontAlgn="auto">
              <a:lnSpc>
                <a:spcPct val="120000"/>
              </a:lnSpc>
              <a:spcAft>
                <a:spcPts val="0"/>
              </a:spcAft>
              <a:buFont typeface="Arial" panose="020B0604020202020204" pitchFamily="34" charset="0"/>
              <a:buNone/>
              <a:defRPr/>
            </a:pPr>
            <a:r>
              <a:rPr lang="pt-BR" sz="2500" dirty="0" smtClean="0">
                <a:solidFill>
                  <a:schemeClr val="tx1"/>
                </a:solidFill>
                <a:latin typeface="Arial" panose="020B0604020202020204" pitchFamily="34" charset="0"/>
                <a:cs typeface="Arial" panose="020B0604020202020204" pitchFamily="34" charset="0"/>
              </a:rPr>
              <a:t>O modelo de EAD adotado pela UAB/CAPES inclui  “</a:t>
            </a:r>
            <a:r>
              <a:rPr lang="pt-BR" sz="2500" b="1" dirty="0" smtClean="0">
                <a:solidFill>
                  <a:schemeClr val="tx1"/>
                </a:solidFill>
                <a:latin typeface="Arial" panose="020B0604020202020204" pitchFamily="34" charset="0"/>
                <a:cs typeface="Arial" panose="020B0604020202020204" pitchFamily="34" charset="0"/>
              </a:rPr>
              <a:t>Polos” </a:t>
            </a:r>
            <a:r>
              <a:rPr lang="pt-BR" sz="2500" dirty="0" smtClean="0">
                <a:solidFill>
                  <a:schemeClr val="tx1"/>
                </a:solidFill>
                <a:latin typeface="Arial" panose="020B0604020202020204" pitchFamily="34" charset="0"/>
                <a:cs typeface="Arial" panose="020B0604020202020204" pitchFamily="34" charset="0"/>
              </a:rPr>
              <a:t> como o local de extensão das IES e  pontos de referência de encontro dos alunos. </a:t>
            </a: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Quantidade de Polos AA (Excelente) em 2011: 125</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Quantidade de Polos AA em 2014: 644 (setembro/2014)</a:t>
            </a:r>
            <a:endParaRPr lang="pt-BR" sz="2500" dirty="0" smtClean="0">
              <a:solidFill>
                <a:schemeClr val="tx1"/>
              </a:solidFill>
              <a:latin typeface="Arial" panose="020B0604020202020204" pitchFamily="34" charset="0"/>
              <a:cs typeface="Arial" panose="020B0604020202020204" pitchFamily="34" charset="0"/>
            </a:endParaRPr>
          </a:p>
          <a:p>
            <a:pPr algn="l" fontAlgn="auto">
              <a:lnSpc>
                <a:spcPct val="120000"/>
              </a:lnSpc>
              <a:spcAft>
                <a:spcPts val="0"/>
              </a:spcAft>
              <a:buFont typeface="Arial" panose="020B0604020202020204" pitchFamily="34" charset="0"/>
              <a:buNone/>
              <a:defRPr/>
            </a:pPr>
            <a:r>
              <a:rPr lang="pt-BR" sz="2500" b="1" dirty="0" smtClean="0">
                <a:solidFill>
                  <a:schemeClr val="tx1"/>
                </a:solidFill>
                <a:latin typeface="Arial" panose="020B0604020202020204" pitchFamily="34" charset="0"/>
                <a:cs typeface="Arial" panose="020B0604020202020204" pitchFamily="34" charset="0"/>
              </a:rPr>
              <a:t>Quantidade de Cursos: 743</a:t>
            </a:r>
            <a:r>
              <a:rPr lang="pt-BR" sz="2500" dirty="0" smtClean="0">
                <a:solidFill>
                  <a:schemeClr val="tx1"/>
                </a:solidFill>
                <a:latin typeface="Arial" panose="020B0604020202020204" pitchFamily="34" charset="0"/>
                <a:cs typeface="Arial" panose="020B0604020202020204" pitchFamily="34" charset="0"/>
              </a:rPr>
              <a:t> (sendo 389 de graduação</a:t>
            </a:r>
            <a:r>
              <a:rPr lang="pt-BR" sz="2500" b="1" dirty="0" smtClean="0">
                <a:solidFill>
                  <a:schemeClr val="tx1"/>
                </a:solidFill>
                <a:latin typeface="Arial" panose="020B0604020202020204" pitchFamily="34" charset="0"/>
                <a:cs typeface="Arial" panose="020B0604020202020204" pitchFamily="34" charset="0"/>
              </a:rPr>
              <a:t> </a:t>
            </a:r>
            <a:r>
              <a:rPr lang="pt-BR" sz="2500" dirty="0" smtClean="0">
                <a:solidFill>
                  <a:schemeClr val="tx1"/>
                </a:solidFill>
                <a:latin typeface="Arial" panose="020B0604020202020204" pitchFamily="34" charset="0"/>
                <a:cs typeface="Arial" panose="020B0604020202020204" pitchFamily="34" charset="0"/>
              </a:rPr>
              <a:t>e 354 de</a:t>
            </a:r>
            <a:r>
              <a:rPr lang="pt-BR" sz="2500" b="1" dirty="0" smtClean="0">
                <a:solidFill>
                  <a:schemeClr val="tx1"/>
                </a:solidFill>
                <a:latin typeface="Arial" panose="020B0604020202020204" pitchFamily="34" charset="0"/>
                <a:cs typeface="Arial" panose="020B0604020202020204" pitchFamily="34" charset="0"/>
              </a:rPr>
              <a:t> </a:t>
            </a:r>
            <a:r>
              <a:rPr lang="pt-BR" sz="2500" dirty="0" smtClean="0">
                <a:solidFill>
                  <a:schemeClr val="tx1"/>
                </a:solidFill>
                <a:latin typeface="Arial" panose="020B0604020202020204" pitchFamily="34" charset="0"/>
                <a:cs typeface="Arial" panose="020B0604020202020204" pitchFamily="34" charset="0"/>
              </a:rPr>
              <a:t>pós-graduação </a:t>
            </a:r>
            <a:r>
              <a:rPr lang="pt-BR" sz="2500" i="1" dirty="0" smtClean="0">
                <a:solidFill>
                  <a:schemeClr val="tx1"/>
                </a:solidFill>
                <a:latin typeface="Arial" panose="020B0604020202020204" pitchFamily="34" charset="0"/>
                <a:cs typeface="Arial" panose="020B0604020202020204" pitchFamily="34" charset="0"/>
              </a:rPr>
              <a:t>lato</a:t>
            </a:r>
            <a:r>
              <a:rPr lang="pt-BR" sz="2500" dirty="0" smtClean="0">
                <a:solidFill>
                  <a:schemeClr val="tx1"/>
                </a:solidFill>
                <a:latin typeface="Arial" panose="020B0604020202020204" pitchFamily="34" charset="0"/>
                <a:cs typeface="Arial" panose="020B0604020202020204" pitchFamily="34" charset="0"/>
              </a:rPr>
              <a:t> </a:t>
            </a:r>
            <a:r>
              <a:rPr lang="pt-BR" sz="2500" i="1" dirty="0" smtClean="0">
                <a:solidFill>
                  <a:schemeClr val="tx1"/>
                </a:solidFill>
                <a:latin typeface="Arial" panose="020B0604020202020204" pitchFamily="34" charset="0"/>
                <a:cs typeface="Arial" panose="020B0604020202020204" pitchFamily="34" charset="0"/>
              </a:rPr>
              <a:t>sensu</a:t>
            </a:r>
            <a:r>
              <a:rPr lang="pt-BR" sz="2500" dirty="0" smtClean="0">
                <a:solidFill>
                  <a:schemeClr val="tx1"/>
                </a:solidFill>
                <a:latin typeface="Arial" panose="020B0604020202020204" pitchFamily="34" charset="0"/>
                <a:cs typeface="Arial" panose="020B0604020202020204" pitchFamily="34" charset="0"/>
              </a:rPr>
              <a:t>) </a:t>
            </a:r>
          </a:p>
          <a:p>
            <a:pPr fontAlgn="auto">
              <a:spcAft>
                <a:spcPts val="0"/>
              </a:spcAft>
              <a:buFont typeface="Arial" panose="020B0604020202020204" pitchFamily="34" charset="0"/>
              <a:buNone/>
              <a:defRPr/>
            </a:pPr>
            <a:endParaRPr lang="pt-BR" dirty="0" smtClean="0"/>
          </a:p>
        </p:txBody>
      </p:sp>
      <p:pic>
        <p:nvPicPr>
          <p:cNvPr id="4099"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7975"/>
            <a:ext cx="2160588" cy="117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05"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7975"/>
            <a:ext cx="2160588" cy="117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ítulo 1"/>
          <p:cNvSpPr>
            <a:spLocks noGrp="1"/>
          </p:cNvSpPr>
          <p:nvPr>
            <p:ph type="ctrTitle"/>
          </p:nvPr>
        </p:nvSpPr>
        <p:spPr>
          <a:xfrm>
            <a:off x="685800" y="1844675"/>
            <a:ext cx="7772400" cy="792163"/>
          </a:xfrm>
        </p:spPr>
        <p:txBody>
          <a:bodyPr/>
          <a:lstStyle/>
          <a:p>
            <a:r>
              <a:rPr lang="pt-BR" altLang="pt-BR" sz="2000" b="1" smtClean="0">
                <a:latin typeface="Arial" charset="0"/>
                <a:cs typeface="Arial" charset="0"/>
              </a:rPr>
              <a:t>Fluxo global das  ofertas  de cursos/modalidade desde o início da UAB/CAPES. </a:t>
            </a:r>
            <a:r>
              <a:rPr lang="pt-BR" altLang="pt-BR" sz="2000" smtClean="0">
                <a:latin typeface="Arial" charset="0"/>
                <a:cs typeface="Arial" charset="0"/>
              </a:rPr>
              <a:t/>
            </a:r>
            <a:br>
              <a:rPr lang="pt-BR" altLang="pt-BR" sz="2000" smtClean="0">
                <a:latin typeface="Arial" charset="0"/>
                <a:cs typeface="Arial" charset="0"/>
              </a:rPr>
            </a:br>
            <a:endParaRPr lang="pt-BR" altLang="pt-BR" sz="2000" smtClean="0">
              <a:latin typeface="Arial" charset="0"/>
              <a:cs typeface="Arial" charset="0"/>
            </a:endParaRPr>
          </a:p>
        </p:txBody>
      </p:sp>
      <p:graphicFrame>
        <p:nvGraphicFramePr>
          <p:cNvPr id="11" name="Tabela 10"/>
          <p:cNvGraphicFramePr>
            <a:graphicFrameLocks noGrp="1"/>
          </p:cNvGraphicFramePr>
          <p:nvPr/>
        </p:nvGraphicFramePr>
        <p:xfrm>
          <a:off x="1195388" y="2609850"/>
          <a:ext cx="6523037" cy="3267072"/>
        </p:xfrm>
        <a:graphic>
          <a:graphicData uri="http://schemas.openxmlformats.org/drawingml/2006/table">
            <a:tbl>
              <a:tblPr firstRow="1" firstCol="1" bandRow="1">
                <a:tableStyleId>{5C22544A-7EE6-4342-B048-85BDC9FD1C3A}</a:tableStyleId>
              </a:tblPr>
              <a:tblGrid>
                <a:gridCol w="1699861"/>
                <a:gridCol w="963005"/>
                <a:gridCol w="1000358"/>
                <a:gridCol w="866570"/>
                <a:gridCol w="1149765"/>
                <a:gridCol w="843478"/>
              </a:tblGrid>
              <a:tr h="755995">
                <a:tc>
                  <a:txBody>
                    <a:bodyPr/>
                    <a:lstStyle/>
                    <a:p>
                      <a:pPr algn="ctr">
                        <a:lnSpc>
                          <a:spcPct val="115000"/>
                        </a:lnSpc>
                        <a:spcAft>
                          <a:spcPts val="1000"/>
                        </a:spcAft>
                      </a:pPr>
                      <a:r>
                        <a:rPr lang="pt-BR" sz="1100" dirty="0">
                          <a:effectLst/>
                        </a:rPr>
                        <a:t>Tipo</a:t>
                      </a:r>
                      <a:endParaRPr lang="pt-BR" sz="1100"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Qtde Vagas</a:t>
                      </a:r>
                    </a:p>
                    <a:p>
                      <a:pPr algn="ctr">
                        <a:lnSpc>
                          <a:spcPct val="115000"/>
                        </a:lnSpc>
                        <a:spcAft>
                          <a:spcPts val="1000"/>
                        </a:spcAft>
                      </a:pPr>
                      <a:r>
                        <a:rPr lang="pt-BR" sz="1100">
                          <a:effectLst/>
                        </a:rPr>
                        <a:t>Ofertadas</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Qtde Cadastrados</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Qtde Matrículas</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Qtde Desvinculados</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Qtde Formados</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APERFEIÇOAMENTO</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88.742</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56.024</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11.820</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18.936</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25.268</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BACHARELADO</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62.726</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49.540</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32.259</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14.047</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3.234</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ESPECIALIZAÇÃO</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246.732</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152.969</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72.070</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40.404</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40.495</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EXTENSÃO</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dirty="0">
                          <a:effectLst/>
                        </a:rPr>
                        <a:t>25.018</a:t>
                      </a:r>
                      <a:endParaRPr lang="pt-BR" sz="1100"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11.945</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4.987</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3.884</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3.074</a:t>
                      </a:r>
                      <a:endParaRPr lang="pt-BR" sz="1100">
                        <a:effectLst/>
                        <a:latin typeface="Calibri"/>
                        <a:ea typeface="Calibri"/>
                        <a:cs typeface="Times New Roman"/>
                      </a:endParaRPr>
                    </a:p>
                  </a:txBody>
                  <a:tcPr marL="44441" marR="44441" marT="0" marB="0" anchor="ctr"/>
                </a:tc>
              </a:tr>
              <a:tr h="495093">
                <a:tc>
                  <a:txBody>
                    <a:bodyPr/>
                    <a:lstStyle/>
                    <a:p>
                      <a:pPr algn="ctr">
                        <a:lnSpc>
                          <a:spcPct val="115000"/>
                        </a:lnSpc>
                        <a:spcAft>
                          <a:spcPts val="1000"/>
                        </a:spcAft>
                      </a:pPr>
                      <a:r>
                        <a:rPr lang="pt-BR" sz="1100">
                          <a:effectLst/>
                        </a:rPr>
                        <a:t>FORMAÇÃO PEDAGÓGICA</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2.680</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dirty="0">
                          <a:effectLst/>
                        </a:rPr>
                        <a:t>862</a:t>
                      </a:r>
                      <a:endParaRPr lang="pt-BR" sz="1100"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430</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343</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89</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LICENCIATURA</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277.148</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211.757</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110.542</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62.609</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38.606</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SEQUENCIAL</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2.229</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1.583</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926</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399</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258</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TECNOLOGO</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20.597</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15.088</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6.492</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6.283</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a:effectLst/>
                        </a:rPr>
                        <a:t>2.313</a:t>
                      </a:r>
                      <a:endParaRPr lang="pt-BR" sz="1100">
                        <a:effectLst/>
                        <a:latin typeface="Calibri"/>
                        <a:ea typeface="Calibri"/>
                        <a:cs typeface="Times New Roman"/>
                      </a:endParaRPr>
                    </a:p>
                  </a:txBody>
                  <a:tcPr marL="44441" marR="44441" marT="0" marB="0" anchor="ctr"/>
                </a:tc>
              </a:tr>
              <a:tr h="251998">
                <a:tc>
                  <a:txBody>
                    <a:bodyPr/>
                    <a:lstStyle/>
                    <a:p>
                      <a:pPr algn="ctr">
                        <a:lnSpc>
                          <a:spcPct val="115000"/>
                        </a:lnSpc>
                        <a:spcAft>
                          <a:spcPts val="1000"/>
                        </a:spcAft>
                      </a:pPr>
                      <a:r>
                        <a:rPr lang="pt-BR" sz="1100">
                          <a:effectLst/>
                        </a:rPr>
                        <a:t>TOTAL</a:t>
                      </a:r>
                      <a:endParaRPr lang="pt-BR" sz="110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b="1" dirty="0">
                          <a:effectLst/>
                        </a:rPr>
                        <a:t>725.872</a:t>
                      </a:r>
                      <a:endParaRPr lang="pt-BR" sz="1100" b="1"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b="1" dirty="0">
                          <a:effectLst/>
                        </a:rPr>
                        <a:t>499.768</a:t>
                      </a:r>
                      <a:endParaRPr lang="pt-BR" sz="1100" b="1"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b="1" dirty="0">
                          <a:effectLst/>
                        </a:rPr>
                        <a:t>239.526</a:t>
                      </a:r>
                      <a:endParaRPr lang="pt-BR" sz="1100" b="1"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b="1" dirty="0">
                          <a:effectLst/>
                        </a:rPr>
                        <a:t>146.905</a:t>
                      </a:r>
                      <a:endParaRPr lang="pt-BR" sz="1100" b="1" dirty="0">
                        <a:effectLst/>
                        <a:latin typeface="Calibri"/>
                        <a:ea typeface="Calibri"/>
                        <a:cs typeface="Times New Roman"/>
                      </a:endParaRPr>
                    </a:p>
                  </a:txBody>
                  <a:tcPr marL="44441" marR="44441" marT="0" marB="0" anchor="ctr"/>
                </a:tc>
                <a:tc>
                  <a:txBody>
                    <a:bodyPr/>
                    <a:lstStyle/>
                    <a:p>
                      <a:pPr algn="ctr">
                        <a:lnSpc>
                          <a:spcPct val="115000"/>
                        </a:lnSpc>
                        <a:spcAft>
                          <a:spcPts val="1000"/>
                        </a:spcAft>
                      </a:pPr>
                      <a:r>
                        <a:rPr lang="pt-BR" sz="1100" b="1" dirty="0">
                          <a:effectLst/>
                        </a:rPr>
                        <a:t>113.337</a:t>
                      </a:r>
                      <a:endParaRPr lang="pt-BR" sz="1100" b="1" dirty="0">
                        <a:effectLst/>
                        <a:latin typeface="Calibri"/>
                        <a:ea typeface="Calibri"/>
                        <a:cs typeface="Times New Roman"/>
                      </a:endParaRPr>
                    </a:p>
                  </a:txBody>
                  <a:tcPr marL="44441" marR="44441" marT="0" marB="0" anchor="ctr"/>
                </a:tc>
              </a:tr>
            </a:tbl>
          </a:graphicData>
        </a:graphic>
      </p:graphicFrame>
      <p:sp>
        <p:nvSpPr>
          <p:cNvPr id="5204" name="CaixaDeTexto 11"/>
          <p:cNvSpPr txBox="1">
            <a:spLocks noChangeArrowheads="1"/>
          </p:cNvSpPr>
          <p:nvPr/>
        </p:nvSpPr>
        <p:spPr bwMode="auto">
          <a:xfrm>
            <a:off x="1331913" y="5876925"/>
            <a:ext cx="1584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t-BR" altLang="pt-BR" sz="1000"/>
              <a:t>Posição: agosto 2013</a:t>
            </a:r>
          </a:p>
        </p:txBody>
      </p:sp>
      <p:sp>
        <p:nvSpPr>
          <p:cNvPr id="2" name="CaixaDeTexto 1"/>
          <p:cNvSpPr txBox="1"/>
          <p:nvPr/>
        </p:nvSpPr>
        <p:spPr>
          <a:xfrm>
            <a:off x="1288588" y="6224815"/>
            <a:ext cx="6475491" cy="307777"/>
          </a:xfrm>
          <a:prstGeom prst="rect">
            <a:avLst/>
          </a:prstGeom>
          <a:noFill/>
        </p:spPr>
        <p:txBody>
          <a:bodyPr wrap="none" rtlCol="0">
            <a:spAutoFit/>
          </a:bodyPr>
          <a:lstStyle/>
          <a:p>
            <a:r>
              <a:rPr lang="pt-BR" sz="1400" dirty="0" smtClean="0"/>
              <a:t>Obs. São aproximadamente 120.000 vagas em fase de preenchimento, até junho/2015</a:t>
            </a:r>
            <a:endParaRPr lang="pt-B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74638"/>
            <a:ext cx="8064896" cy="1143000"/>
          </a:xfrm>
        </p:spPr>
        <p:txBody>
          <a:bodyPr/>
          <a:lstStyle/>
          <a:p>
            <a:r>
              <a:rPr lang="pt-BR" sz="1800" b="1" dirty="0">
                <a:solidFill>
                  <a:srgbClr val="000000"/>
                </a:solidFill>
              </a:rPr>
              <a:t/>
            </a:r>
            <a:br>
              <a:rPr lang="pt-BR" sz="1800" b="1" dirty="0">
                <a:solidFill>
                  <a:srgbClr val="000000"/>
                </a:solidFill>
              </a:rPr>
            </a:br>
            <a:endParaRPr lang="pt-BR" sz="1800" dirty="0">
              <a:latin typeface="Arial" panose="020B0604020202020204" pitchFamily="34" charset="0"/>
              <a:cs typeface="Arial" panose="020B0604020202020204" pitchFamily="34" charset="0"/>
            </a:endParaRP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268130386"/>
              </p:ext>
            </p:extLst>
          </p:nvPr>
        </p:nvGraphicFramePr>
        <p:xfrm>
          <a:off x="1043608" y="1772816"/>
          <a:ext cx="6624736" cy="4038799"/>
        </p:xfrm>
        <a:graphic>
          <a:graphicData uri="http://schemas.openxmlformats.org/drawingml/2006/table">
            <a:tbl>
              <a:tblPr/>
              <a:tblGrid>
                <a:gridCol w="694306"/>
                <a:gridCol w="798927"/>
                <a:gridCol w="827461"/>
                <a:gridCol w="751372"/>
                <a:gridCol w="903549"/>
                <a:gridCol w="675284"/>
                <a:gridCol w="621388"/>
                <a:gridCol w="608707"/>
                <a:gridCol w="743742"/>
              </a:tblGrid>
              <a:tr h="205015">
                <a:tc gridSpan="6">
                  <a:txBody>
                    <a:bodyPr/>
                    <a:lstStyle/>
                    <a:p>
                      <a:pPr algn="ctr" fontAlgn="b"/>
                      <a:r>
                        <a:rPr lang="pt-BR" sz="1100" b="1" i="0" u="none" strike="noStrike" dirty="0">
                          <a:solidFill>
                            <a:srgbClr val="000000"/>
                          </a:solidFill>
                          <a:effectLst/>
                          <a:latin typeface="Calibri"/>
                        </a:rPr>
                        <a:t>INVESTIMENTO UAB LINHA DO TEMPO ATÉ 2014</a:t>
                      </a:r>
                    </a:p>
                  </a:txBody>
                  <a:tcPr marL="9525" marR="9525" marT="9525" marB="0" anchor="b">
                    <a:lnL>
                      <a:noFill/>
                    </a:lnL>
                    <a:lnR>
                      <a:noFill/>
                    </a:lnR>
                    <a:lnT>
                      <a:noFill/>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5015">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pt-BR" sz="1100" b="1" i="0" u="none" strike="noStrike">
                          <a:solidFill>
                            <a:srgbClr val="000000"/>
                          </a:solidFill>
                          <a:effectLst/>
                          <a:latin typeface="Calibri"/>
                        </a:rPr>
                        <a:t>ALUNADO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r>
              <a:tr h="205015">
                <a:tc>
                  <a:txBody>
                    <a:bodyPr/>
                    <a:lstStyle/>
                    <a:p>
                      <a:pPr algn="ctr" fontAlgn="b"/>
                      <a:r>
                        <a:rPr lang="pt-BR" sz="1000" b="1" i="0" u="none" strike="noStrike">
                          <a:solidFill>
                            <a:srgbClr val="000000"/>
                          </a:solidFill>
                          <a:effectLst/>
                          <a:latin typeface="Calibri"/>
                        </a:rPr>
                        <a:t>Ano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Custeio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Bolsa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Capital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Variação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Cursando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Formados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effectLst/>
                          <a:latin typeface="Calibri"/>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015">
                <a:tc>
                  <a:txBody>
                    <a:bodyPr/>
                    <a:lstStyle/>
                    <a:p>
                      <a:pPr algn="r" fontAlgn="b"/>
                      <a:r>
                        <a:rPr lang="pt-BR" sz="1000" b="1" i="0" u="none" strike="noStrike" dirty="0">
                          <a:solidFill>
                            <a:srgbClr val="000000"/>
                          </a:solidFill>
                          <a:effectLst/>
                          <a:latin typeface="Calibri"/>
                        </a:rPr>
                        <a:t>2006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176.000.000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5.983.363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181.995.363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517">
                <a:tc>
                  <a:txBody>
                    <a:bodyPr/>
                    <a:lstStyle/>
                    <a:p>
                      <a:pPr algn="r" fontAlgn="b"/>
                      <a:r>
                        <a:rPr lang="pt-BR" sz="1000" b="1" i="0" u="none" strike="noStrike" dirty="0">
                          <a:solidFill>
                            <a:srgbClr val="000000"/>
                          </a:solidFill>
                          <a:effectLst/>
                          <a:latin typeface="Calibri"/>
                        </a:rPr>
                        <a:t>2007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80.550.000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8.757.700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99.500.000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188.807.700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158.535..989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63.389.400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15.000.000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78.389.400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-58,40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185.303.753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126.665.800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341.969.553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436,20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252.531.200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178.266.190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460.797.390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l" fontAlgn="b"/>
                      <a:r>
                        <a:rPr lang="pt-BR" sz="1000" b="1" i="0" u="none" strike="noStrike">
                          <a:solidFill>
                            <a:srgbClr val="000000"/>
                          </a:solidFill>
                          <a:effectLst/>
                          <a:latin typeface="Calibri"/>
                        </a:rPr>
                        <a:t>Matriz 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96.745.415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96.745.415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143.008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26.014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169.022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253.525.479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259.683.855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518.209.334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l" fontAlgn="b"/>
                      <a:r>
                        <a:rPr lang="pt-BR" sz="1000" b="1" i="0" u="none" strike="noStrike">
                          <a:solidFill>
                            <a:srgbClr val="000000"/>
                          </a:solidFill>
                          <a:effectLst/>
                          <a:latin typeface="Calibri"/>
                        </a:rPr>
                        <a:t>Matriz 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50.683.817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50.683.817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207.035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29.022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236.057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169.176.262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185.895.735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5.000.000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360.071.997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-36,70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268.027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42.611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310.638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128.503.627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313.414.315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2.396.927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444.314.869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-19,00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238.584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89.796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328.380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1" i="0" u="none" strike="noStrike">
                          <a:solidFill>
                            <a:srgbClr val="000000"/>
                          </a:solidFill>
                          <a:effectLst/>
                          <a:latin typeface="Calibri"/>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150.251.000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334.340.000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484.591.000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9,10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239.526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113.337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effectLst/>
                          <a:latin typeface="Calibri"/>
                        </a:rPr>
                        <a:t>352.863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effectLst/>
                          <a:latin typeface="Calibri"/>
                        </a:rPr>
                        <a:t>3.206.575.838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r" fontAlgn="b"/>
                      <a:r>
                        <a:rPr lang="pt-BR" sz="1000" b="0" i="0" u="none" strike="noStrike">
                          <a:solidFill>
                            <a:srgbClr val="000000"/>
                          </a:solidFill>
                          <a:effectLst/>
                          <a:latin typeface="Calibri"/>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6">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05015">
                <a:tc gridSpan="4">
                  <a:txBody>
                    <a:bodyPr/>
                    <a:lstStyle/>
                    <a:p>
                      <a:pPr algn="l" fontAlgn="b"/>
                      <a:r>
                        <a:rPr lang="pt-BR" sz="1000" b="0" i="0" u="none" strike="noStrike">
                          <a:solidFill>
                            <a:srgbClr val="000000"/>
                          </a:solidFill>
                          <a:effectLst/>
                          <a:latin typeface="Calibri"/>
                        </a:rPr>
                        <a:t>Variação entre valores  liberados de um ano para outro</a:t>
                      </a:r>
                    </a:p>
                  </a:txBody>
                  <a:tcPr marL="9525" marR="9525" marT="9525" marB="0" anchor="b">
                    <a:lnL>
                      <a:noFill/>
                    </a:lnL>
                    <a:lnR>
                      <a:noFill/>
                    </a:lnR>
                    <a:lnT>
                      <a:noFill/>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1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r>
              <a:tr h="205015">
                <a:tc gridSpan="2">
                  <a:txBody>
                    <a:bodyPr/>
                    <a:lstStyle/>
                    <a:p>
                      <a:pPr algn="l" fontAlgn="b"/>
                      <a:r>
                        <a:rPr lang="pt-BR" sz="1000" b="0" i="0" u="none" strike="noStrike">
                          <a:solidFill>
                            <a:srgbClr val="000000"/>
                          </a:solidFill>
                          <a:effectLst/>
                          <a:latin typeface="Calibri"/>
                        </a:rPr>
                        <a:t>OBS. 2006 ano base 100%</a:t>
                      </a:r>
                    </a:p>
                  </a:txBody>
                  <a:tcPr marL="9525" marR="9525" marT="9525" marB="0" anchor="b">
                    <a:lnL>
                      <a:noFill/>
                    </a:lnL>
                    <a:lnR>
                      <a:noFill/>
                    </a:lnR>
                    <a:lnT>
                      <a:noFill/>
                    </a:lnT>
                    <a:lnB>
                      <a:noFill/>
                    </a:lnB>
                  </a:tcPr>
                </a:tc>
                <a:tc hMerge="1">
                  <a:txBody>
                    <a:bodyPr/>
                    <a:lstStyle/>
                    <a:p>
                      <a:endParaRPr lang="pt-BR"/>
                    </a:p>
                  </a:txBody>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pt-BR"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pic>
        <p:nvPicPr>
          <p:cNvPr id="5"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307975"/>
            <a:ext cx="1512540" cy="9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3622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205038"/>
            <a:ext cx="7772400" cy="144462"/>
          </a:xfrm>
        </p:spPr>
        <p:txBody>
          <a:bodyPr rtlCol="0">
            <a:normAutofit fontScale="90000"/>
          </a:bodyPr>
          <a:lstStyle/>
          <a:p>
            <a:pPr fontAlgn="auto">
              <a:spcAft>
                <a:spcPts val="0"/>
              </a:spcAft>
              <a:defRPr/>
            </a:pPr>
            <a:r>
              <a:rPr lang="pt-BR" sz="2200" b="1" dirty="0" smtClean="0">
                <a:latin typeface="Arial" panose="020B0604020202020204" pitchFamily="34" charset="0"/>
                <a:cs typeface="Arial" panose="020B0604020202020204" pitchFamily="34" charset="0"/>
              </a:rPr>
              <a:t>4 - Cenário  UAB/CAPES  Projetado:</a:t>
            </a:r>
            <a:r>
              <a:rPr lang="pt-BR" dirty="0" smtClean="0"/>
              <a:t/>
            </a:r>
            <a:br>
              <a:rPr lang="pt-BR" dirty="0" smtClean="0"/>
            </a:br>
            <a:endParaRPr lang="pt-BR" dirty="0" smtClean="0"/>
          </a:p>
        </p:txBody>
      </p:sp>
      <p:sp>
        <p:nvSpPr>
          <p:cNvPr id="3" name="Subtítulo 2"/>
          <p:cNvSpPr>
            <a:spLocks noGrp="1"/>
          </p:cNvSpPr>
          <p:nvPr>
            <p:ph type="subTitle" idx="1"/>
          </p:nvPr>
        </p:nvSpPr>
        <p:spPr>
          <a:xfrm>
            <a:off x="1317625" y="2852738"/>
            <a:ext cx="6400800" cy="3217862"/>
          </a:xfrm>
        </p:spPr>
        <p:txBody>
          <a:bodyPr rtlCol="0">
            <a:normAutofit/>
          </a:bodyPr>
          <a:lstStyle/>
          <a:p>
            <a:pPr algn="l" fontAlgn="auto">
              <a:lnSpc>
                <a:spcPct val="150000"/>
              </a:lnSpc>
              <a:spcAft>
                <a:spcPts val="0"/>
              </a:spcAft>
              <a:buFont typeface="Arial" panose="020B0604020202020204" pitchFamily="34" charset="0"/>
              <a:buNone/>
              <a:defRPr/>
            </a:pPr>
            <a:r>
              <a:rPr lang="pt-BR" sz="1500" b="1" dirty="0" smtClean="0">
                <a:solidFill>
                  <a:schemeClr val="tx1"/>
                </a:solidFill>
                <a:latin typeface="Arial" panose="020B0604020202020204" pitchFamily="34" charset="0"/>
                <a:cs typeface="Arial" panose="020B0604020202020204" pitchFamily="34" charset="0"/>
              </a:rPr>
              <a:t>2014: </a:t>
            </a:r>
            <a:r>
              <a:rPr lang="pt-BR" sz="1500" dirty="0" smtClean="0">
                <a:solidFill>
                  <a:schemeClr val="tx1"/>
                </a:solidFill>
                <a:latin typeface="Arial" panose="020B0604020202020204" pitchFamily="34" charset="0"/>
                <a:cs typeface="Arial" panose="020B0604020202020204" pitchFamily="34" charset="0"/>
              </a:rPr>
              <a:t>Edital com oferta para 250 mil novas vagas e novos cursos;</a:t>
            </a:r>
          </a:p>
          <a:p>
            <a:pPr algn="l" fontAlgn="auto">
              <a:lnSpc>
                <a:spcPct val="150000"/>
              </a:lnSpc>
              <a:spcAft>
                <a:spcPts val="0"/>
              </a:spcAft>
              <a:buFont typeface="Arial" panose="020B0604020202020204" pitchFamily="34" charset="0"/>
              <a:buNone/>
              <a:defRPr/>
            </a:pPr>
            <a:r>
              <a:rPr lang="pt-BR" sz="1500" dirty="0" smtClean="0">
                <a:solidFill>
                  <a:schemeClr val="tx1"/>
                </a:solidFill>
                <a:latin typeface="Arial" panose="020B0604020202020204" pitchFamily="34" charset="0"/>
                <a:cs typeface="Arial" panose="020B0604020202020204" pitchFamily="34" charset="0"/>
              </a:rPr>
              <a:t>Edital para Projetos de Inovação (abrangendo Gestão, Metodologias e       novas Tecnologias)</a:t>
            </a:r>
          </a:p>
          <a:p>
            <a:pPr algn="l" fontAlgn="auto">
              <a:lnSpc>
                <a:spcPct val="150000"/>
              </a:lnSpc>
              <a:spcAft>
                <a:spcPts val="0"/>
              </a:spcAft>
              <a:buFont typeface="Arial" panose="020B0604020202020204" pitchFamily="34" charset="0"/>
              <a:buNone/>
              <a:defRPr/>
            </a:pPr>
            <a:r>
              <a:rPr lang="pt-BR" sz="1500" b="1" dirty="0" smtClean="0">
                <a:solidFill>
                  <a:schemeClr val="tx1"/>
                </a:solidFill>
                <a:latin typeface="Arial" panose="020B0604020202020204" pitchFamily="34" charset="0"/>
                <a:cs typeface="Arial" panose="020B0604020202020204" pitchFamily="34" charset="0"/>
              </a:rPr>
              <a:t>2015:</a:t>
            </a:r>
            <a:r>
              <a:rPr lang="pt-BR" sz="1500" dirty="0" smtClean="0">
                <a:solidFill>
                  <a:schemeClr val="tx1"/>
                </a:solidFill>
                <a:latin typeface="Arial" panose="020B0604020202020204" pitchFamily="34" charset="0"/>
                <a:cs typeface="Arial" panose="020B0604020202020204" pitchFamily="34" charset="0"/>
              </a:rPr>
              <a:t> Matricular 250 mil alunos referentes ao edital de 2014</a:t>
            </a:r>
          </a:p>
          <a:p>
            <a:pPr algn="l" fontAlgn="auto">
              <a:lnSpc>
                <a:spcPct val="150000"/>
              </a:lnSpc>
              <a:spcAft>
                <a:spcPts val="0"/>
              </a:spcAft>
              <a:buFont typeface="Arial" panose="020B0604020202020204" pitchFamily="34" charset="0"/>
              <a:buNone/>
              <a:defRPr/>
            </a:pPr>
            <a:r>
              <a:rPr lang="pt-BR" sz="1500" b="1" dirty="0" smtClean="0">
                <a:solidFill>
                  <a:schemeClr val="tx1"/>
                </a:solidFill>
                <a:latin typeface="Arial" panose="020B0604020202020204" pitchFamily="34" charset="0"/>
                <a:cs typeface="Arial" panose="020B0604020202020204" pitchFamily="34" charset="0"/>
              </a:rPr>
              <a:t>2015 – 2018: </a:t>
            </a:r>
            <a:r>
              <a:rPr lang="pt-BR" sz="1500" dirty="0" smtClean="0">
                <a:solidFill>
                  <a:schemeClr val="tx1"/>
                </a:solidFill>
                <a:latin typeface="Arial" panose="020B0604020202020204" pitchFamily="34" charset="0"/>
                <a:cs typeface="Arial" panose="020B0604020202020204" pitchFamily="34" charset="0"/>
              </a:rPr>
              <a:t>Projetos  focados para atingir  a meta de 1 milhão de alunos na UAB</a:t>
            </a:r>
          </a:p>
          <a:p>
            <a:pPr fontAlgn="auto">
              <a:lnSpc>
                <a:spcPct val="150000"/>
              </a:lnSpc>
              <a:spcAft>
                <a:spcPts val="0"/>
              </a:spcAft>
              <a:buFont typeface="Arial" panose="020B0604020202020204" pitchFamily="34" charset="0"/>
              <a:buNone/>
              <a:defRPr/>
            </a:pPr>
            <a:endParaRPr lang="pt-BR" dirty="0" smtClean="0"/>
          </a:p>
        </p:txBody>
      </p:sp>
      <p:pic>
        <p:nvPicPr>
          <p:cNvPr id="6148" name="Picture 5" descr="Capes_Logomarca oficial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8913"/>
            <a:ext cx="16494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UAB_Identidade Visual-Vazada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7975"/>
            <a:ext cx="2160588" cy="117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616</Words>
  <Application>Microsoft Office PowerPoint</Application>
  <PresentationFormat>Apresentação na tela (4:3)</PresentationFormat>
  <Paragraphs>230</Paragraphs>
  <Slides>6</Slides>
  <Notes>0</Notes>
  <HiddenSlides>0</HiddenSlides>
  <MMClips>0</MMClips>
  <ScaleCrop>false</ScaleCrop>
  <HeadingPairs>
    <vt:vector size="4" baseType="variant">
      <vt:variant>
        <vt:lpstr>Tema</vt:lpstr>
      </vt:variant>
      <vt:variant>
        <vt:i4>1</vt:i4>
      </vt:variant>
      <vt:variant>
        <vt:lpstr>Títulos de slides</vt:lpstr>
      </vt:variant>
      <vt:variant>
        <vt:i4>6</vt:i4>
      </vt:variant>
    </vt:vector>
  </HeadingPairs>
  <TitlesOfParts>
    <vt:vector size="7" baseType="lpstr">
      <vt:lpstr>Tema do Office</vt:lpstr>
      <vt:lpstr>CENÁRIOS UAB/CAPES </vt:lpstr>
      <vt:lpstr>Apresentação do PowerPoint</vt:lpstr>
      <vt:lpstr>Apresentação do PowerPoint</vt:lpstr>
      <vt:lpstr>Fluxo global das  ofertas  de cursos/modalidade desde o início da UAB/CAPES.  </vt:lpstr>
      <vt:lpstr> </vt:lpstr>
      <vt:lpstr>4 - Cenário  UAB/CAPES  Projetado: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Capes</dc:creator>
  <cp:lastModifiedBy>Aloisio Nonato</cp:lastModifiedBy>
  <cp:revision>19</cp:revision>
  <dcterms:created xsi:type="dcterms:W3CDTF">2014-10-02T12:55:31Z</dcterms:created>
  <dcterms:modified xsi:type="dcterms:W3CDTF">2014-11-01T13:37:21Z</dcterms:modified>
</cp:coreProperties>
</file>