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9"/>
  </p:notesMasterIdLst>
  <p:sldIdLst>
    <p:sldId id="256" r:id="rId2"/>
    <p:sldId id="257" r:id="rId3"/>
    <p:sldId id="258" r:id="rId4"/>
    <p:sldId id="261" r:id="rId5"/>
    <p:sldId id="259" r:id="rId6"/>
    <p:sldId id="260" r:id="rId7"/>
    <p:sldId id="268" r:id="rId8"/>
    <p:sldId id="267" r:id="rId9"/>
    <p:sldId id="270" r:id="rId10"/>
    <p:sldId id="262" r:id="rId11"/>
    <p:sldId id="263" r:id="rId12"/>
    <p:sldId id="264" r:id="rId13"/>
    <p:sldId id="271" r:id="rId14"/>
    <p:sldId id="272" r:id="rId15"/>
    <p:sldId id="275" r:id="rId16"/>
    <p:sldId id="286" r:id="rId17"/>
    <p:sldId id="276" r:id="rId18"/>
    <p:sldId id="285" r:id="rId19"/>
    <p:sldId id="287" r:id="rId20"/>
    <p:sldId id="273" r:id="rId21"/>
    <p:sldId id="274" r:id="rId22"/>
    <p:sldId id="277" r:id="rId23"/>
    <p:sldId id="278" r:id="rId24"/>
    <p:sldId id="279" r:id="rId25"/>
    <p:sldId id="280" r:id="rId26"/>
    <p:sldId id="281" r:id="rId27"/>
    <p:sldId id="282" r:id="rId28"/>
    <p:sldId id="283" r:id="rId29"/>
    <p:sldId id="284" r:id="rId30"/>
    <p:sldId id="289" r:id="rId31"/>
    <p:sldId id="290" r:id="rId32"/>
    <p:sldId id="291" r:id="rId33"/>
    <p:sldId id="292" r:id="rId34"/>
    <p:sldId id="293" r:id="rId35"/>
    <p:sldId id="296" r:id="rId36"/>
    <p:sldId id="295" r:id="rId37"/>
    <p:sldId id="294"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75" d="100"/>
          <a:sy n="75" d="100"/>
        </p:scale>
        <p:origin x="1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35059-3143-49EA-8ECC-19DE0E801AF4}" type="datetimeFigureOut">
              <a:rPr lang="pt-BR" smtClean="0"/>
              <a:t>06/11/2014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3A3CB-28EE-452F-ACD4-EC5EC94B3493}" type="slidenum">
              <a:rPr lang="pt-BR" smtClean="0"/>
              <a:t>‹nº›</a:t>
            </a:fld>
            <a:endParaRPr lang="pt-BR"/>
          </a:p>
        </p:txBody>
      </p:sp>
    </p:spTree>
    <p:extLst>
      <p:ext uri="{BB962C8B-B14F-4D97-AF65-F5344CB8AC3E}">
        <p14:creationId xmlns:p14="http://schemas.microsoft.com/office/powerpoint/2010/main" val="4007465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C133A3CB-28EE-452F-ACD4-EC5EC94B3493}" type="slidenum">
              <a:rPr lang="pt-BR" smtClean="0"/>
              <a:t>1</a:t>
            </a:fld>
            <a:endParaRPr lang="pt-BR"/>
          </a:p>
        </p:txBody>
      </p:sp>
    </p:spTree>
    <p:extLst>
      <p:ext uri="{BB962C8B-B14F-4D97-AF65-F5344CB8AC3E}">
        <p14:creationId xmlns:p14="http://schemas.microsoft.com/office/powerpoint/2010/main" val="210971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C133A3CB-28EE-452F-ACD4-EC5EC94B3493}" type="slidenum">
              <a:rPr lang="pt-BR" smtClean="0"/>
              <a:t>12</a:t>
            </a:fld>
            <a:endParaRPr lang="pt-BR"/>
          </a:p>
        </p:txBody>
      </p:sp>
    </p:spTree>
    <p:extLst>
      <p:ext uri="{BB962C8B-B14F-4D97-AF65-F5344CB8AC3E}">
        <p14:creationId xmlns:p14="http://schemas.microsoft.com/office/powerpoint/2010/main" val="133011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C133A3CB-28EE-452F-ACD4-EC5EC94B3493}" type="slidenum">
              <a:rPr lang="pt-BR" smtClean="0"/>
              <a:t>22</a:t>
            </a:fld>
            <a:endParaRPr lang="pt-BR"/>
          </a:p>
        </p:txBody>
      </p:sp>
    </p:spTree>
    <p:extLst>
      <p:ext uri="{BB962C8B-B14F-4D97-AF65-F5344CB8AC3E}">
        <p14:creationId xmlns:p14="http://schemas.microsoft.com/office/powerpoint/2010/main" val="428842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6801AC0-D490-4233-B6B6-495F580A68B7}" type="datetime1">
              <a:rPr lang="pt-BR" smtClean="0"/>
              <a:t>06/11/2014</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6" name="Espaço Reservado para Número de Slide 5"/>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284920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F88B8F04-12C6-41AB-8E94-7D1B325FCBD6}" type="datetime1">
              <a:rPr lang="pt-BR" smtClean="0"/>
              <a:t>06/11/2014</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6" name="Espaço Reservado para Número de Slide 5"/>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348658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DE371B6-33B9-4E31-9E1D-9D60DE58D552}" type="datetime1">
              <a:rPr lang="pt-BR" smtClean="0"/>
              <a:t>06/11/2014</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6" name="Espaço Reservado para Número de Slide 5"/>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3330470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6033950-9276-4A0D-AA4B-D84B62BF46F5}" type="datetime1">
              <a:rPr lang="pt-BR" smtClean="0"/>
              <a:t>06/11/2014</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6" name="Espaço Reservado para Número de Slide 5"/>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270895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E10F805E-B21B-4087-8625-BEA5F1E421D5}" type="datetime1">
              <a:rPr lang="pt-BR" smtClean="0"/>
              <a:t>06/11/2014</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6" name="Espaço Reservado para Número de Slide 5"/>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2918538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23F1AB0-9942-4878-BBB2-195B027B9B6A}" type="datetime1">
              <a:rPr lang="pt-BR" smtClean="0"/>
              <a:t>06/11/2014</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7" name="Espaço Reservado para Número de Slide 6"/>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262165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3F64124-BD7C-469A-99D2-146D318119FA}" type="datetime1">
              <a:rPr lang="pt-BR" smtClean="0"/>
              <a:t>06/11/2014</a:t>
            </a:fld>
            <a:endParaRPr lang="pt-BR"/>
          </a:p>
        </p:txBody>
      </p:sp>
      <p:sp>
        <p:nvSpPr>
          <p:cNvPr id="8" name="Espaço Reservado para Rodapé 7"/>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9" name="Espaço Reservado para Número de Slide 8"/>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201536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1F8CD2DD-170F-414C-9876-C8A6FD24D4C7}" type="datetime1">
              <a:rPr lang="pt-BR" smtClean="0"/>
              <a:t>06/11/2014</a:t>
            </a:fld>
            <a:endParaRPr lang="pt-BR"/>
          </a:p>
        </p:txBody>
      </p:sp>
      <p:sp>
        <p:nvSpPr>
          <p:cNvPr id="4" name="Espaço Reservado para Rodapé 3"/>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5" name="Espaço Reservado para Número de Slide 4"/>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410711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F9B2BE3-27D4-41C8-86E6-2A8031169C47}" type="datetime1">
              <a:rPr lang="pt-BR" smtClean="0"/>
              <a:t>06/11/2014</a:t>
            </a:fld>
            <a:endParaRPr lang="pt-BR"/>
          </a:p>
        </p:txBody>
      </p:sp>
      <p:sp>
        <p:nvSpPr>
          <p:cNvPr id="3" name="Espaço Reservado para Rodapé 2"/>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4" name="Espaço Reservado para Número de Slide 3"/>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41370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B0A1C24-444A-4196-939D-A9FDF4D11185}" type="datetime1">
              <a:rPr lang="pt-BR" smtClean="0"/>
              <a:t>06/11/2014</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7" name="Espaço Reservado para Número de Slide 6"/>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79842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FF43456-4A90-4F3E-91CC-A1B85E9D37D9}" type="datetime1">
              <a:rPr lang="pt-BR" smtClean="0"/>
              <a:t>06/11/2014</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7" name="Espaço Reservado para Número de Slide 6"/>
          <p:cNvSpPr>
            <a:spLocks noGrp="1"/>
          </p:cNvSpPr>
          <p:nvPr>
            <p:ph type="sldNum" sz="quarter" idx="12"/>
          </p:nvPr>
        </p:nvSpPr>
        <p:spPr/>
        <p:txBody>
          <a:bodyPr/>
          <a:lstStyle/>
          <a:p>
            <a:fld id="{AD9373CF-B0E1-4820-AA5F-057C2BC1014F}" type="slidenum">
              <a:rPr lang="pt-BR" smtClean="0"/>
              <a:t>‹nº›</a:t>
            </a:fld>
            <a:endParaRPr lang="pt-BR"/>
          </a:p>
        </p:txBody>
      </p:sp>
    </p:spTree>
    <p:extLst>
      <p:ext uri="{BB962C8B-B14F-4D97-AF65-F5344CB8AC3E}">
        <p14:creationId xmlns:p14="http://schemas.microsoft.com/office/powerpoint/2010/main" val="83490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63DCF-CC21-421F-A6EF-6DAA65115484}" type="datetime1">
              <a:rPr lang="pt-BR" smtClean="0"/>
              <a:t>06/11/2014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dirty="0" smtClean="0"/>
              <a:t>Apresentação Univer. UVA-Sobral-CE na ABRUEM. Fortaleza - Ceará, 06nov2014</a:t>
            </a:r>
            <a:endParaRPr lang="pt-BR" dirty="0"/>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373CF-B0E1-4820-AA5F-057C2BC1014F}" type="slidenum">
              <a:rPr lang="pt-BR" smtClean="0"/>
              <a:t>‹nº›</a:t>
            </a:fld>
            <a:endParaRPr lang="pt-BR"/>
          </a:p>
        </p:txBody>
      </p:sp>
    </p:spTree>
    <p:extLst>
      <p:ext uri="{BB962C8B-B14F-4D97-AF65-F5344CB8AC3E}">
        <p14:creationId xmlns:p14="http://schemas.microsoft.com/office/powerpoint/2010/main" val="1235129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hyperlink" Target="#_ftnref1"/><Relationship Id="rId5" Type="http://schemas.openxmlformats.org/officeDocument/2006/relationships/hyperlink" Target="#_ftn1"/><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0.jpeg"/><Relationship Id="rId21" Type="http://schemas.openxmlformats.org/officeDocument/2006/relationships/image" Target="../media/image38.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image" Target="../media/image19.jpeg"/><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78.jpeg"/><Relationship Id="rId2" Type="http://schemas.openxmlformats.org/officeDocument/2006/relationships/image" Target="../media/image63.jpeg"/><Relationship Id="rId16"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 Type="http://schemas.openxmlformats.org/officeDocument/2006/relationships/image" Target="../media/image79.jpeg"/><Relationship Id="rId16"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577048"/>
            <a:ext cx="9144000" cy="3355759"/>
          </a:xfrm>
        </p:spPr>
        <p:txBody>
          <a:bodyPr anchor="ctr">
            <a:normAutofit/>
          </a:bodyPr>
          <a:lstStyle/>
          <a:p>
            <a:r>
              <a:rPr lang="pt-BR" sz="2800" b="1" dirty="0">
                <a:latin typeface="+mn-lt"/>
              </a:rPr>
              <a:t>“</a:t>
            </a:r>
            <a:r>
              <a:rPr lang="pt-BR" sz="2800" b="1" i="1" dirty="0">
                <a:latin typeface="+mn-lt"/>
              </a:rPr>
              <a:t>O Desafio da Integração entre as IES da ABRUEM”,</a:t>
            </a:r>
            <a:r>
              <a:rPr lang="pt-BR" sz="2800" b="1" dirty="0">
                <a:latin typeface="+mn-lt"/>
              </a:rPr>
              <a:t> 55º Fórum da </a:t>
            </a:r>
            <a:r>
              <a:rPr lang="pt-BR" sz="2800" b="1" dirty="0" smtClean="0">
                <a:latin typeface="+mn-lt"/>
              </a:rPr>
              <a:t>ABRUEM</a:t>
            </a:r>
            <a:r>
              <a:rPr lang="pt-BR" sz="2400" b="1" dirty="0" smtClean="0">
                <a:latin typeface="+mn-lt"/>
              </a:rPr>
              <a:t/>
            </a:r>
            <a:br>
              <a:rPr lang="pt-BR" sz="2400" b="1" dirty="0" smtClean="0">
                <a:latin typeface="+mn-lt"/>
              </a:rPr>
            </a:br>
            <a:r>
              <a:rPr lang="pt-BR" sz="2400" b="1" dirty="0" smtClean="0">
                <a:latin typeface="+mn-lt"/>
              </a:rPr>
              <a:t/>
            </a:r>
            <a:br>
              <a:rPr lang="pt-BR" sz="2400" b="1" dirty="0" smtClean="0">
                <a:latin typeface="+mn-lt"/>
              </a:rPr>
            </a:br>
            <a:r>
              <a:rPr lang="pt-BR" sz="2400" b="1" dirty="0" smtClean="0">
                <a:latin typeface="+mn-lt"/>
              </a:rPr>
              <a:t/>
            </a:r>
            <a:br>
              <a:rPr lang="pt-BR" sz="2400" b="1" dirty="0" smtClean="0">
                <a:latin typeface="+mn-lt"/>
              </a:rPr>
            </a:br>
            <a:r>
              <a:rPr lang="pt-BR" sz="1800" dirty="0" smtClean="0"/>
              <a:t>Ao </a:t>
            </a:r>
            <a:r>
              <a:rPr lang="pt-BR" sz="1800" dirty="0"/>
              <a:t>ensejo do </a:t>
            </a:r>
            <a:r>
              <a:rPr lang="pt-BR" sz="1800" dirty="0" smtClean="0"/>
              <a:t>tema,</a:t>
            </a:r>
            <a:r>
              <a:rPr lang="pt-BR" sz="1800" b="1" dirty="0" smtClean="0"/>
              <a:t> </a:t>
            </a:r>
            <a:r>
              <a:rPr lang="pt-BR" sz="1800" b="1" dirty="0"/>
              <a:t> </a:t>
            </a:r>
            <a:r>
              <a:rPr lang="pt-BR" sz="1800" dirty="0"/>
              <a:t>convidadas as IES filiadas para enviarem relatos de experiências que gostariam de compartilhar com as instituições coirmãs em apresentações determinadas para 15 minutos cada, a Universidade Estadual Vale do Acaraú –UVA optou pelo que ora denomina de </a:t>
            </a:r>
            <a:r>
              <a:rPr lang="pt-BR" sz="1800" b="1" dirty="0" smtClean="0">
                <a:latin typeface="+mn-lt"/>
              </a:rPr>
              <a:t> </a:t>
            </a:r>
            <a:r>
              <a:rPr lang="pt-BR" sz="2400" b="1" dirty="0">
                <a:latin typeface="+mn-lt"/>
              </a:rPr>
              <a:t> </a:t>
            </a:r>
            <a:r>
              <a:rPr lang="pt-BR" sz="2400" dirty="0">
                <a:latin typeface="+mn-lt"/>
              </a:rPr>
              <a:t/>
            </a:r>
            <a:br>
              <a:rPr lang="pt-BR" sz="2400" dirty="0">
                <a:latin typeface="+mn-lt"/>
              </a:rPr>
            </a:br>
            <a:endParaRPr lang="pt-BR" sz="2400" dirty="0">
              <a:latin typeface="+mn-lt"/>
            </a:endParaRPr>
          </a:p>
        </p:txBody>
      </p:sp>
      <p:sp>
        <p:nvSpPr>
          <p:cNvPr id="3" name="Subtítulo 2"/>
          <p:cNvSpPr>
            <a:spLocks noGrp="1"/>
          </p:cNvSpPr>
          <p:nvPr>
            <p:ph type="subTitle" idx="1"/>
          </p:nvPr>
        </p:nvSpPr>
        <p:spPr>
          <a:xfrm>
            <a:off x="1524000" y="3662956"/>
            <a:ext cx="9144000" cy="1655762"/>
          </a:xfrm>
        </p:spPr>
        <p:txBody>
          <a:bodyPr anchor="ctr">
            <a:normAutofit/>
          </a:bodyPr>
          <a:lstStyle/>
          <a:p>
            <a:r>
              <a:rPr lang="pt-BR" sz="2000" b="1" i="1" dirty="0"/>
              <a:t>“O Desafio da Integração dentro e fora da Universidade UVA: o caso da Incubadora IEES-UVA”.</a:t>
            </a:r>
            <a:endParaRPr lang="pt-BR" sz="2000" dirty="0"/>
          </a:p>
        </p:txBody>
      </p:sp>
      <p:pic>
        <p:nvPicPr>
          <p:cNvPr id="2050" name="Imagem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1892" y="4909351"/>
            <a:ext cx="1807547" cy="108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magem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4434" y="4909351"/>
            <a:ext cx="1981472" cy="724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Número de Slide 3"/>
          <p:cNvSpPr>
            <a:spLocks noGrp="1"/>
          </p:cNvSpPr>
          <p:nvPr>
            <p:ph type="sldNum" sz="quarter" idx="12"/>
          </p:nvPr>
        </p:nvSpPr>
        <p:spPr/>
        <p:txBody>
          <a:bodyPr/>
          <a:lstStyle/>
          <a:p>
            <a:fld id="{AD9373CF-B0E1-4820-AA5F-057C2BC1014F}" type="slidenum">
              <a:rPr lang="pt-BR" smtClean="0"/>
              <a:t>1</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2883735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rmAutofit/>
          </a:bodyPr>
          <a:lstStyle/>
          <a:p>
            <a:r>
              <a:rPr lang="pt-BR" altLang="pt-BR" sz="1200" dirty="0">
                <a:solidFill>
                  <a:srgbClr val="222222"/>
                </a:solidFill>
                <a:ea typeface="Times New Roman" panose="02020603050405020304" pitchFamily="18" charset="0"/>
                <a:cs typeface="Calibri" panose="020F0502020204030204" pitchFamily="34" charset="0"/>
              </a:rPr>
              <a:t>Cont. 2) o </a:t>
            </a:r>
            <a:r>
              <a:rPr lang="pt-BR" altLang="pt-BR" sz="1200" u="sng" dirty="0">
                <a:solidFill>
                  <a:srgbClr val="222222"/>
                </a:solidFill>
                <a:ea typeface="Times New Roman" panose="02020603050405020304" pitchFamily="18" charset="0"/>
                <a:cs typeface="Calibri" panose="020F0502020204030204" pitchFamily="34" charset="0"/>
              </a:rPr>
              <a:t>aprofundamento da integração </a:t>
            </a:r>
            <a:r>
              <a:rPr lang="pt-BR" altLang="pt-BR" sz="1200" b="1" u="sng" dirty="0">
                <a:solidFill>
                  <a:srgbClr val="222222"/>
                </a:solidFill>
                <a:ea typeface="Times New Roman" panose="02020603050405020304" pitchFamily="18" charset="0"/>
                <a:cs typeface="Calibri" panose="020F0502020204030204" pitchFamily="34" charset="0"/>
              </a:rPr>
              <a:t>UVA / Comunidades / Territórios</a:t>
            </a:r>
            <a:r>
              <a:rPr lang="pt-BR" altLang="pt-BR" sz="1200" dirty="0">
                <a:solidFill>
                  <a:srgbClr val="222222"/>
                </a:solidFill>
                <a:ea typeface="Times New Roman" panose="02020603050405020304" pitchFamily="18" charset="0"/>
                <a:cs typeface="Calibri" panose="020F0502020204030204" pitchFamily="34" charset="0"/>
              </a:rPr>
              <a:t>,</a:t>
            </a:r>
            <a:endParaRPr lang="pt-BR" sz="1200" dirty="0"/>
          </a:p>
        </p:txBody>
      </p:sp>
      <p:sp>
        <p:nvSpPr>
          <p:cNvPr id="4" name="Rectangle 22"/>
          <p:cNvSpPr>
            <a:spLocks noChangeArrowheads="1"/>
          </p:cNvSpPr>
          <p:nvPr/>
        </p:nvSpPr>
        <p:spPr bwMode="auto">
          <a:xfrm>
            <a:off x="7757872" y="6057910"/>
            <a:ext cx="1549754" cy="246221"/>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smtClean="0">
                <a:ln>
                  <a:noFill/>
                </a:ln>
                <a:effectLst/>
                <a:latin typeface="Calibri" panose="020F0502020204030204" pitchFamily="34" charset="0"/>
                <a:ea typeface="Times New Roman" panose="02020603050405020304" pitchFamily="18" charset="0"/>
                <a:cs typeface="Calibri" panose="020F0502020204030204" pitchFamily="34" charset="0"/>
              </a:rPr>
              <a:t>Afogados da Ingazeira /PE</a:t>
            </a:r>
          </a:p>
        </p:txBody>
      </p:sp>
      <p:pic>
        <p:nvPicPr>
          <p:cNvPr id="5" name="Imagem 4" descr="Descrição: http://www.institutoagropolos.org.br/theme/Agropolos/img/map.png"/>
          <p:cNvPicPr/>
          <p:nvPr/>
        </p:nvPicPr>
        <p:blipFill>
          <a:blip r:embed="rId2">
            <a:extLst>
              <a:ext uri="{28A0092B-C50C-407E-A947-70E740481C1C}">
                <a14:useLocalDpi xmlns:a14="http://schemas.microsoft.com/office/drawing/2010/main" val="0"/>
              </a:ext>
            </a:extLst>
          </a:blip>
          <a:srcRect/>
          <a:stretch>
            <a:fillRect/>
          </a:stretch>
        </p:blipFill>
        <p:spPr bwMode="auto">
          <a:xfrm>
            <a:off x="4174146" y="1137875"/>
            <a:ext cx="4647690" cy="5228724"/>
          </a:xfrm>
          <a:prstGeom prst="rect">
            <a:avLst/>
          </a:prstGeom>
          <a:noFill/>
          <a:ln>
            <a:noFill/>
          </a:ln>
        </p:spPr>
      </p:pic>
      <p:sp>
        <p:nvSpPr>
          <p:cNvPr id="6" name="Caixa de texto 41"/>
          <p:cNvSpPr txBox="1">
            <a:spLocks noChangeArrowheads="1"/>
          </p:cNvSpPr>
          <p:nvPr/>
        </p:nvSpPr>
        <p:spPr bwMode="auto">
          <a:xfrm>
            <a:off x="9388359" y="904857"/>
            <a:ext cx="1933575" cy="2284730"/>
          </a:xfrm>
          <a:prstGeom prst="rect">
            <a:avLst/>
          </a:prstGeom>
          <a:noFill/>
          <a:ln w="9525">
            <a:solidFill>
              <a:srgbClr val="EEEBB0"/>
            </a:solidFill>
            <a:miter lim="800000"/>
            <a:headEnd/>
            <a:tailEnd/>
          </a:ln>
          <a:extLst>
            <a:ext uri="{909E8E84-426E-40DD-AFC4-6F175D3DCCD1}">
              <a14:hiddenFill xmlns:a14="http://schemas.microsoft.com/office/drawing/2010/main">
                <a:solidFill>
                  <a:srgbClr val="F5F5A1"/>
                </a:solidFill>
              </a14:hiddenFill>
            </a:ext>
          </a:extLst>
        </p:spPr>
        <p:txBody>
          <a:bodyPr rot="0" vert="horz" wrap="square" lIns="91440" tIns="45720" rIns="91440" bIns="45720" anchor="t" anchorCtr="0" upright="1">
            <a:noAutofit/>
          </a:bodyPr>
          <a:lstStyle/>
          <a:p>
            <a:pPr algn="r">
              <a:spcBef>
                <a:spcPts val="1400"/>
              </a:spcBef>
              <a:spcAft>
                <a:spcPts val="0"/>
              </a:spcAft>
            </a:pPr>
            <a:r>
              <a:rPr lang="pt-BR" sz="1400" i="1" kern="1200">
                <a:effectLst/>
                <a:highlight>
                  <a:srgbClr val="FFFF00"/>
                </a:highlight>
                <a:latin typeface="Calibri" panose="020F0502020204030204" pitchFamily="34" charset="0"/>
                <a:ea typeface="Times New Roman" panose="02020603050405020304" pitchFamily="18" charset="0"/>
              </a:rPr>
              <a:t>Locais de atuação pensados, em contato ou onde existem EES em processos variados de incubação em comunidade.</a:t>
            </a:r>
            <a:endParaRPr lang="pt-BR" sz="1200">
              <a:effectLst/>
              <a:latin typeface="Times New Roman" panose="02020603050405020304" pitchFamily="18" charset="0"/>
              <a:ea typeface="Times New Roman" panose="02020603050405020304" pitchFamily="18" charset="0"/>
            </a:endParaRPr>
          </a:p>
        </p:txBody>
      </p:sp>
      <p:sp>
        <p:nvSpPr>
          <p:cNvPr id="7" name="Caixa de texto 78"/>
          <p:cNvSpPr txBox="1">
            <a:spLocks/>
          </p:cNvSpPr>
          <p:nvPr/>
        </p:nvSpPr>
        <p:spPr>
          <a:xfrm>
            <a:off x="3039394" y="2584132"/>
            <a:ext cx="838200" cy="263525"/>
          </a:xfrm>
          <a:prstGeom prst="rect">
            <a:avLst/>
          </a:prstGeom>
        </p:spPr>
        <p:txBody>
          <a:bodyPr vert="horz" lIns="91440" tIns="45720" rIns="91440" bIns="45720" rtlCol="0" anchor="ctr">
            <a:noAutofit/>
          </a:bodyPr>
          <a:lstStyle/>
          <a:p>
            <a:pPr algn="ctr">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Reriutaba</a:t>
            </a:r>
            <a:endParaRPr lang="pt-BR" sz="1200" dirty="0">
              <a:effectLst/>
              <a:latin typeface="Times New Roman" panose="02020603050405020304" pitchFamily="18" charset="0"/>
              <a:ea typeface="Times New Roman" panose="02020603050405020304" pitchFamily="18" charset="0"/>
            </a:endParaRPr>
          </a:p>
        </p:txBody>
      </p:sp>
      <p:sp>
        <p:nvSpPr>
          <p:cNvPr id="8" name="Caixa de texto 60"/>
          <p:cNvSpPr txBox="1">
            <a:spLocks/>
          </p:cNvSpPr>
          <p:nvPr/>
        </p:nvSpPr>
        <p:spPr>
          <a:xfrm>
            <a:off x="3697432" y="2429115"/>
            <a:ext cx="650875" cy="245110"/>
          </a:xfrm>
          <a:prstGeom prst="rect">
            <a:avLst/>
          </a:prstGeom>
        </p:spPr>
        <p:txBody>
          <a:bodyPr vert="horz" lIns="91440" tIns="45720" rIns="91440" bIns="45720" rtlCol="0" anchor="ctr"/>
          <a:lstStyle/>
          <a:p>
            <a:pPr algn="ctr">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Sobral</a:t>
            </a:r>
            <a:endParaRPr lang="pt-BR" sz="1200" dirty="0">
              <a:effectLst/>
              <a:latin typeface="Times New Roman" panose="02020603050405020304" pitchFamily="18" charset="0"/>
              <a:ea typeface="Times New Roman" panose="02020603050405020304" pitchFamily="18" charset="0"/>
            </a:endParaRPr>
          </a:p>
        </p:txBody>
      </p:sp>
      <p:sp>
        <p:nvSpPr>
          <p:cNvPr id="9" name="Caixa de texto 64"/>
          <p:cNvSpPr txBox="1">
            <a:spLocks/>
          </p:cNvSpPr>
          <p:nvPr/>
        </p:nvSpPr>
        <p:spPr>
          <a:xfrm>
            <a:off x="3240663" y="2896577"/>
            <a:ext cx="914400" cy="226695"/>
          </a:xfrm>
          <a:prstGeom prst="rect">
            <a:avLst/>
          </a:prstGeom>
        </p:spPr>
        <p:txBody>
          <a:bodyPr vert="horz" lIns="91440" tIns="45720" rIns="91440" bIns="45720" rtlCol="0" anchor="ctr"/>
          <a:lstStyle/>
          <a:p>
            <a:pPr algn="ctr">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Irauçuba/Juá</a:t>
            </a:r>
            <a:endParaRPr lang="pt-BR" sz="1200" dirty="0">
              <a:effectLst/>
              <a:latin typeface="Times New Roman" panose="02020603050405020304" pitchFamily="18" charset="0"/>
              <a:ea typeface="Times New Roman" panose="02020603050405020304" pitchFamily="18" charset="0"/>
            </a:endParaRPr>
          </a:p>
        </p:txBody>
      </p:sp>
      <p:sp>
        <p:nvSpPr>
          <p:cNvPr id="10" name="Caixa de texto 29"/>
          <p:cNvSpPr txBox="1">
            <a:spLocks/>
          </p:cNvSpPr>
          <p:nvPr/>
        </p:nvSpPr>
        <p:spPr>
          <a:xfrm>
            <a:off x="2870396" y="2012399"/>
            <a:ext cx="749935" cy="240665"/>
          </a:xfrm>
          <a:prstGeom prst="rect">
            <a:avLst/>
          </a:prstGeom>
        </p:spPr>
        <p:txBody>
          <a:bodyPr vert="horz" lIns="91440" tIns="45720" rIns="91440" bIns="45720" rtlCol="0" anchor="ctr"/>
          <a:lstStyle/>
          <a:p>
            <a:pPr algn="ctr">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Meruoca</a:t>
            </a:r>
            <a:endParaRPr lang="pt-BR" sz="1200" dirty="0">
              <a:effectLst/>
              <a:latin typeface="Times New Roman" panose="02020603050405020304" pitchFamily="18" charset="0"/>
              <a:ea typeface="Times New Roman" panose="02020603050405020304" pitchFamily="18" charset="0"/>
            </a:endParaRPr>
          </a:p>
        </p:txBody>
      </p:sp>
      <p:sp>
        <p:nvSpPr>
          <p:cNvPr id="11" name="Caixa de texto 51"/>
          <p:cNvSpPr txBox="1">
            <a:spLocks/>
          </p:cNvSpPr>
          <p:nvPr/>
        </p:nvSpPr>
        <p:spPr>
          <a:xfrm>
            <a:off x="2888256" y="1627589"/>
            <a:ext cx="692785" cy="256540"/>
          </a:xfrm>
          <a:prstGeom prst="rect">
            <a:avLst/>
          </a:prstGeom>
        </p:spPr>
        <p:txBody>
          <a:bodyPr vert="horz" lIns="91440" tIns="45720" rIns="91440" bIns="45720" rtlCol="0" anchor="ctr"/>
          <a:lstStyle/>
          <a:p>
            <a:pPr algn="ctr">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Massapê </a:t>
            </a:r>
            <a:endParaRPr lang="pt-BR" sz="1200" dirty="0">
              <a:effectLst/>
              <a:latin typeface="Times New Roman" panose="02020603050405020304" pitchFamily="18" charset="0"/>
              <a:ea typeface="Times New Roman" panose="02020603050405020304" pitchFamily="18" charset="0"/>
            </a:endParaRPr>
          </a:p>
        </p:txBody>
      </p:sp>
      <p:sp>
        <p:nvSpPr>
          <p:cNvPr id="12" name="Caixa de texto 76"/>
          <p:cNvSpPr txBox="1">
            <a:spLocks/>
          </p:cNvSpPr>
          <p:nvPr/>
        </p:nvSpPr>
        <p:spPr>
          <a:xfrm>
            <a:off x="2461853" y="2267034"/>
            <a:ext cx="852805" cy="228600"/>
          </a:xfrm>
          <a:prstGeom prst="rect">
            <a:avLst/>
          </a:prstGeom>
        </p:spPr>
        <p:txBody>
          <a:bodyPr vert="horz" lIns="91440" tIns="45720" rIns="91440" bIns="45720" rtlCol="0" anchor="ctr"/>
          <a:lstStyle/>
          <a:p>
            <a:pPr algn="ctr">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Mucambo </a:t>
            </a:r>
            <a:endParaRPr lang="pt-BR" sz="1200" dirty="0">
              <a:effectLst/>
              <a:latin typeface="Times New Roman" panose="02020603050405020304" pitchFamily="18" charset="0"/>
              <a:ea typeface="Times New Roman" panose="02020603050405020304" pitchFamily="18" charset="0"/>
            </a:endParaRPr>
          </a:p>
        </p:txBody>
      </p:sp>
      <p:sp>
        <p:nvSpPr>
          <p:cNvPr id="13" name="Caixa de texto 81"/>
          <p:cNvSpPr txBox="1">
            <a:spLocks/>
          </p:cNvSpPr>
          <p:nvPr/>
        </p:nvSpPr>
        <p:spPr>
          <a:xfrm>
            <a:off x="7819435" y="1808314"/>
            <a:ext cx="651510" cy="215265"/>
          </a:xfrm>
          <a:prstGeom prst="rect">
            <a:avLst/>
          </a:prstGeom>
        </p:spPr>
        <p:txBody>
          <a:bodyPr vert="horz" lIns="91440" tIns="45720" rIns="91440" bIns="45720" rtlCol="0" anchor="ctr"/>
          <a:lstStyle/>
          <a:p>
            <a:pPr algn="just">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Miraíma </a:t>
            </a:r>
            <a:endParaRPr lang="pt-BR" sz="1200" dirty="0">
              <a:effectLst/>
              <a:latin typeface="Times New Roman" panose="02020603050405020304" pitchFamily="18" charset="0"/>
              <a:ea typeface="Times New Roman" panose="02020603050405020304" pitchFamily="18" charset="0"/>
            </a:endParaRPr>
          </a:p>
        </p:txBody>
      </p:sp>
      <p:sp>
        <p:nvSpPr>
          <p:cNvPr id="14" name="Caixa de texto 48"/>
          <p:cNvSpPr txBox="1">
            <a:spLocks/>
          </p:cNvSpPr>
          <p:nvPr/>
        </p:nvSpPr>
        <p:spPr>
          <a:xfrm>
            <a:off x="7063359" y="1580727"/>
            <a:ext cx="1469390" cy="242570"/>
          </a:xfrm>
          <a:prstGeom prst="rect">
            <a:avLst/>
          </a:prstGeom>
        </p:spPr>
        <p:txBody>
          <a:bodyPr vert="horz" lIns="91440" tIns="45720" rIns="91440" bIns="45720" rtlCol="0" anchor="ctr"/>
          <a:lstStyle/>
          <a:p>
            <a:pPr algn="ctr">
              <a:spcBef>
                <a:spcPts val="1400"/>
              </a:spcBef>
              <a:spcAft>
                <a:spcPts val="0"/>
              </a:spcAft>
            </a:pPr>
            <a:r>
              <a:rPr lang="pt-BR" sz="1000" kern="1200">
                <a:effectLst/>
                <a:latin typeface="Calibri" panose="020F0502020204030204" pitchFamily="34" charset="0"/>
                <a:ea typeface="Times New Roman" panose="02020603050405020304" pitchFamily="18" charset="0"/>
                <a:cs typeface="Times New Roman" panose="02020603050405020304" pitchFamily="18" charset="0"/>
              </a:rPr>
              <a:t>Santana do Acaraú </a:t>
            </a:r>
            <a:endParaRPr lang="pt-BR" sz="1200">
              <a:effectLst/>
              <a:latin typeface="Times New Roman" panose="02020603050405020304" pitchFamily="18" charset="0"/>
              <a:ea typeface="Times New Roman" panose="02020603050405020304" pitchFamily="18" charset="0"/>
            </a:endParaRPr>
          </a:p>
        </p:txBody>
      </p:sp>
      <p:sp>
        <p:nvSpPr>
          <p:cNvPr id="15" name="Caixa de texto 44"/>
          <p:cNvSpPr txBox="1">
            <a:spLocks/>
          </p:cNvSpPr>
          <p:nvPr/>
        </p:nvSpPr>
        <p:spPr>
          <a:xfrm>
            <a:off x="6740566" y="1352127"/>
            <a:ext cx="1680210" cy="228600"/>
          </a:xfrm>
          <a:prstGeom prst="rect">
            <a:avLst/>
          </a:prstGeom>
        </p:spPr>
        <p:txBody>
          <a:bodyPr vert="horz" lIns="91440" tIns="45720" rIns="91440" bIns="45720" rtlCol="0" anchor="ctr"/>
          <a:lstStyle/>
          <a:p>
            <a:pPr algn="ctr">
              <a:spcBef>
                <a:spcPts val="1400"/>
              </a:spcBef>
              <a:spcAft>
                <a:spcPts val="0"/>
              </a:spcAft>
            </a:pPr>
            <a:r>
              <a:rPr lang="pt-BR" sz="1000" kern="1200">
                <a:effectLst/>
                <a:latin typeface="Calibri" panose="020F0502020204030204" pitchFamily="34" charset="0"/>
                <a:ea typeface="Times New Roman" panose="02020603050405020304" pitchFamily="18" charset="0"/>
                <a:cs typeface="Times New Roman" panose="02020603050405020304" pitchFamily="18" charset="0"/>
              </a:rPr>
              <a:t>Morrinhos / Bom Princípio </a:t>
            </a:r>
            <a:endParaRPr lang="pt-BR" sz="1200">
              <a:effectLst/>
              <a:latin typeface="Times New Roman" panose="02020603050405020304" pitchFamily="18" charset="0"/>
              <a:ea typeface="Times New Roman" panose="02020603050405020304" pitchFamily="18" charset="0"/>
            </a:endParaRPr>
          </a:p>
        </p:txBody>
      </p:sp>
      <p:sp>
        <p:nvSpPr>
          <p:cNvPr id="16" name="Caixa de texto 30"/>
          <p:cNvSpPr txBox="1">
            <a:spLocks/>
          </p:cNvSpPr>
          <p:nvPr/>
        </p:nvSpPr>
        <p:spPr>
          <a:xfrm>
            <a:off x="6418204" y="1100920"/>
            <a:ext cx="811530" cy="218440"/>
          </a:xfrm>
          <a:prstGeom prst="rect">
            <a:avLst/>
          </a:prstGeom>
        </p:spPr>
        <p:txBody>
          <a:bodyPr vert="horz" lIns="91440" tIns="45720" rIns="91440" bIns="45720" rtlCol="0" anchor="ctr"/>
          <a:lstStyle/>
          <a:p>
            <a:pPr algn="ctr">
              <a:spcBef>
                <a:spcPts val="1400"/>
              </a:spcBef>
              <a:spcAft>
                <a:spcPts val="0"/>
              </a:spcAft>
            </a:pPr>
            <a:r>
              <a:rPr lang="pt-BR" sz="1000" kern="1200">
                <a:effectLst/>
                <a:latin typeface="Calibri" panose="020F0502020204030204" pitchFamily="34" charset="0"/>
                <a:ea typeface="Times New Roman" panose="02020603050405020304" pitchFamily="18" charset="0"/>
                <a:cs typeface="Times New Roman" panose="02020603050405020304" pitchFamily="18" charset="0"/>
              </a:rPr>
              <a:t>Bela Cruz</a:t>
            </a:r>
            <a:endParaRPr lang="pt-BR" sz="1200">
              <a:effectLst/>
              <a:latin typeface="Times New Roman" panose="02020603050405020304" pitchFamily="18" charset="0"/>
              <a:ea typeface="Times New Roman" panose="02020603050405020304" pitchFamily="18" charset="0"/>
            </a:endParaRPr>
          </a:p>
        </p:txBody>
      </p:sp>
      <p:sp>
        <p:nvSpPr>
          <p:cNvPr id="17" name="Caixa de texto 43"/>
          <p:cNvSpPr txBox="1">
            <a:spLocks/>
          </p:cNvSpPr>
          <p:nvPr/>
        </p:nvSpPr>
        <p:spPr>
          <a:xfrm>
            <a:off x="5500411" y="723348"/>
            <a:ext cx="1240155" cy="232410"/>
          </a:xfrm>
          <a:prstGeom prst="rect">
            <a:avLst/>
          </a:prstGeom>
        </p:spPr>
        <p:txBody>
          <a:bodyPr vert="horz" lIns="91440" tIns="45720" rIns="91440" bIns="45720" rtlCol="0" anchor="ctr"/>
          <a:lstStyle/>
          <a:p>
            <a:pPr algn="ctr">
              <a:spcBef>
                <a:spcPts val="1400"/>
              </a:spcBef>
              <a:spcAft>
                <a:spcPts val="0"/>
              </a:spcAft>
            </a:pPr>
            <a:r>
              <a:rPr lang="pt-BR" sz="1000" kern="1200" dirty="0">
                <a:effectLst/>
                <a:latin typeface="Calibri" panose="020F0502020204030204" pitchFamily="34" charset="0"/>
                <a:ea typeface="Times New Roman" panose="02020603050405020304" pitchFamily="18" charset="0"/>
                <a:cs typeface="Times New Roman" panose="02020603050405020304" pitchFamily="18" charset="0"/>
              </a:rPr>
              <a:t>Acaraú / Aranaú</a:t>
            </a:r>
            <a:endParaRPr lang="pt-BR" sz="1200" dirty="0">
              <a:effectLst/>
              <a:latin typeface="Times New Roman" panose="02020603050405020304" pitchFamily="18" charset="0"/>
              <a:ea typeface="Times New Roman" panose="02020603050405020304" pitchFamily="18" charset="0"/>
            </a:endParaRPr>
          </a:p>
        </p:txBody>
      </p:sp>
      <p:cxnSp>
        <p:nvCxnSpPr>
          <p:cNvPr id="18" name="Conector de seta reta 17"/>
          <p:cNvCxnSpPr>
            <a:cxnSpLocks noChangeShapeType="1"/>
          </p:cNvCxnSpPr>
          <p:nvPr/>
        </p:nvCxnSpPr>
        <p:spPr bwMode="auto">
          <a:xfrm flipH="1">
            <a:off x="3208354" y="2360320"/>
            <a:ext cx="1896641" cy="21014"/>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19" name="Conector de seta reta 18"/>
          <p:cNvCxnSpPr>
            <a:cxnSpLocks noChangeShapeType="1"/>
          </p:cNvCxnSpPr>
          <p:nvPr/>
        </p:nvCxnSpPr>
        <p:spPr bwMode="auto">
          <a:xfrm flipH="1">
            <a:off x="4248276" y="2111717"/>
            <a:ext cx="1203231" cy="439954"/>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0" name="Conector de seta reta 19"/>
          <p:cNvCxnSpPr>
            <a:cxnSpLocks noChangeShapeType="1"/>
          </p:cNvCxnSpPr>
          <p:nvPr/>
        </p:nvCxnSpPr>
        <p:spPr bwMode="auto">
          <a:xfrm flipH="1">
            <a:off x="4080933" y="2328334"/>
            <a:ext cx="1846857" cy="691783"/>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1" name="Conector de seta reta 20"/>
          <p:cNvCxnSpPr>
            <a:cxnSpLocks noChangeShapeType="1"/>
            <a:endCxn id="10" idx="3"/>
          </p:cNvCxnSpPr>
          <p:nvPr/>
        </p:nvCxnSpPr>
        <p:spPr bwMode="auto">
          <a:xfrm flipH="1">
            <a:off x="3620331" y="1958780"/>
            <a:ext cx="1612069" cy="173952"/>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2" name="Conector de seta reta 21"/>
          <p:cNvCxnSpPr>
            <a:cxnSpLocks noChangeShapeType="1"/>
            <a:endCxn id="11" idx="3"/>
          </p:cNvCxnSpPr>
          <p:nvPr/>
        </p:nvCxnSpPr>
        <p:spPr bwMode="auto">
          <a:xfrm flipH="1" flipV="1">
            <a:off x="3581041" y="1755859"/>
            <a:ext cx="1870466" cy="128270"/>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3" name="Conector de seta reta 22"/>
          <p:cNvCxnSpPr>
            <a:cxnSpLocks noChangeShapeType="1"/>
          </p:cNvCxnSpPr>
          <p:nvPr/>
        </p:nvCxnSpPr>
        <p:spPr bwMode="auto">
          <a:xfrm flipH="1">
            <a:off x="5927789" y="1911390"/>
            <a:ext cx="1911109" cy="18210"/>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4" name="Conector de seta reta 23"/>
          <p:cNvCxnSpPr>
            <a:cxnSpLocks noChangeShapeType="1"/>
          </p:cNvCxnSpPr>
          <p:nvPr/>
        </p:nvCxnSpPr>
        <p:spPr bwMode="auto">
          <a:xfrm flipH="1">
            <a:off x="5613400" y="1732874"/>
            <a:ext cx="1639512" cy="151255"/>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5" name="Conector de seta reta 24"/>
          <p:cNvCxnSpPr>
            <a:cxnSpLocks noChangeShapeType="1"/>
          </p:cNvCxnSpPr>
          <p:nvPr/>
        </p:nvCxnSpPr>
        <p:spPr bwMode="auto">
          <a:xfrm flipH="1">
            <a:off x="5675288" y="1569188"/>
            <a:ext cx="1577624" cy="132824"/>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6" name="Conector de seta reta 25"/>
          <p:cNvCxnSpPr>
            <a:cxnSpLocks noChangeShapeType="1"/>
          </p:cNvCxnSpPr>
          <p:nvPr/>
        </p:nvCxnSpPr>
        <p:spPr bwMode="auto">
          <a:xfrm flipH="1">
            <a:off x="5530814" y="1296522"/>
            <a:ext cx="1209752" cy="181509"/>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27" name="Conector de seta reta 26"/>
          <p:cNvCxnSpPr>
            <a:cxnSpLocks noChangeShapeType="1"/>
          </p:cNvCxnSpPr>
          <p:nvPr/>
        </p:nvCxnSpPr>
        <p:spPr bwMode="auto">
          <a:xfrm flipH="1">
            <a:off x="5675288" y="963674"/>
            <a:ext cx="572100" cy="246466"/>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42" name="Conector de seta reta 41"/>
          <p:cNvCxnSpPr>
            <a:cxnSpLocks noChangeShapeType="1"/>
          </p:cNvCxnSpPr>
          <p:nvPr/>
        </p:nvCxnSpPr>
        <p:spPr bwMode="auto">
          <a:xfrm flipH="1">
            <a:off x="3771993" y="2535211"/>
            <a:ext cx="1333002" cy="212062"/>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cxnSp>
        <p:nvCxnSpPr>
          <p:cNvPr id="49" name="Conector de seta reta 48"/>
          <p:cNvCxnSpPr>
            <a:cxnSpLocks noChangeShapeType="1"/>
          </p:cNvCxnSpPr>
          <p:nvPr/>
        </p:nvCxnSpPr>
        <p:spPr bwMode="auto">
          <a:xfrm>
            <a:off x="5500411" y="2045756"/>
            <a:ext cx="3032339" cy="3993676"/>
          </a:xfrm>
          <a:prstGeom prst="straightConnector1">
            <a:avLst/>
          </a:prstGeom>
          <a:noFill/>
          <a:ln w="1905">
            <a:solidFill>
              <a:srgbClr val="000000"/>
            </a:solidFill>
            <a:prstDash val="dashDot"/>
            <a:round/>
            <a:headEnd type="triangle" w="med" len="med"/>
            <a:tailEnd type="triangle" w="med" len="med"/>
          </a:ln>
          <a:extLst>
            <a:ext uri="{909E8E84-426E-40DD-AFC4-6F175D3DCCD1}">
              <a14:hiddenFill xmlns:a14="http://schemas.microsoft.com/office/drawing/2010/main">
                <a:noFill/>
              </a14:hiddenFill>
            </a:ext>
          </a:extLst>
        </p:spPr>
      </p:cxnSp>
      <p:sp>
        <p:nvSpPr>
          <p:cNvPr id="3" name="Espaço Reservado para Número de Slide 2"/>
          <p:cNvSpPr>
            <a:spLocks noGrp="1"/>
          </p:cNvSpPr>
          <p:nvPr>
            <p:ph type="sldNum" sz="quarter" idx="12"/>
          </p:nvPr>
        </p:nvSpPr>
        <p:spPr/>
        <p:txBody>
          <a:bodyPr/>
          <a:lstStyle/>
          <a:p>
            <a:fld id="{AD9373CF-B0E1-4820-AA5F-057C2BC1014F}" type="slidenum">
              <a:rPr lang="pt-BR" smtClean="0"/>
              <a:t>10</a:t>
            </a:fld>
            <a:endParaRPr lang="pt-BR"/>
          </a:p>
        </p:txBody>
      </p:sp>
      <p:sp>
        <p:nvSpPr>
          <p:cNvPr id="28" name="Espaço Reservado para Rodapé 27"/>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3372004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rmAutofit/>
          </a:bodyPr>
          <a:lstStyle/>
          <a:p>
            <a:r>
              <a:rPr lang="pt-BR" altLang="pt-BR" sz="1200" dirty="0" smtClean="0">
                <a:latin typeface="Arial Black" panose="020B0A04020102020204" pitchFamily="34" charset="0"/>
                <a:ea typeface="Times New Roman" panose="02020603050405020304" pitchFamily="18" charset="0"/>
                <a:cs typeface="Calibri" panose="020F0502020204030204" pitchFamily="34" charset="0"/>
              </a:rPr>
              <a:t>3) o </a:t>
            </a:r>
            <a:r>
              <a:rPr lang="pt-BR" altLang="pt-BR" sz="1200" b="1" i="1" dirty="0" smtClean="0">
                <a:latin typeface="Arial Black" panose="020B0A04020102020204" pitchFamily="34" charset="0"/>
                <a:ea typeface="Times New Roman" panose="02020603050405020304" pitchFamily="18" charset="0"/>
                <a:cs typeface="Calibri" panose="020F0502020204030204" pitchFamily="34" charset="0"/>
              </a:rPr>
              <a:t>“</a:t>
            </a:r>
            <a:r>
              <a:rPr lang="pt-BR" altLang="pt-BR" sz="1200" b="1" i="1" u="sng" dirty="0" smtClean="0">
                <a:latin typeface="Arial Black" panose="020B0A04020102020204" pitchFamily="34" charset="0"/>
                <a:ea typeface="Times New Roman" panose="02020603050405020304" pitchFamily="18" charset="0"/>
                <a:cs typeface="Calibri" panose="020F0502020204030204" pitchFamily="34" charset="0"/>
              </a:rPr>
              <a:t>PROTOCOLO </a:t>
            </a:r>
            <a:r>
              <a:rPr lang="pt-BR" altLang="pt-BR" sz="1200" b="1" i="1" u="sng" dirty="0">
                <a:latin typeface="Arial Black" panose="020B0A04020102020204" pitchFamily="34" charset="0"/>
                <a:ea typeface="Times New Roman" panose="02020603050405020304" pitchFamily="18" charset="0"/>
                <a:cs typeface="Calibri" panose="020F0502020204030204" pitchFamily="34" charset="0"/>
              </a:rPr>
              <a:t>DE ARTICULAÇÃO FEDERATIVA E SISTÊMICA DE ENTES PÚBLICOS”</a:t>
            </a:r>
            <a:r>
              <a:rPr lang="pt-BR" altLang="pt-BR" sz="1200" b="1" i="1" dirty="0">
                <a:latin typeface="Arial Black" panose="020B0A04020102020204" pitchFamily="34" charset="0"/>
                <a:ea typeface="Times New Roman" panose="02020603050405020304" pitchFamily="18" charset="0"/>
                <a:cs typeface="Calibri" panose="020F0502020204030204" pitchFamily="34" charset="0"/>
              </a:rPr>
              <a:t>,</a:t>
            </a:r>
            <a:endParaRPr lang="pt-BR" sz="1200" dirty="0">
              <a:latin typeface="Arial Black" panose="020B0A04020102020204" pitchFamily="34" charset="0"/>
            </a:endParaRPr>
          </a:p>
        </p:txBody>
      </p:sp>
      <p:sp>
        <p:nvSpPr>
          <p:cNvPr id="3" name="Retângulo 2"/>
          <p:cNvSpPr/>
          <p:nvPr/>
        </p:nvSpPr>
        <p:spPr>
          <a:xfrm>
            <a:off x="2847108" y="1198940"/>
            <a:ext cx="6096000" cy="4031873"/>
          </a:xfrm>
          <a:prstGeom prst="rect">
            <a:avLst/>
          </a:prstGeom>
        </p:spPr>
        <p:txBody>
          <a:bodyPr>
            <a:spAutoFit/>
          </a:bodyPr>
          <a:lstStyle/>
          <a:p>
            <a:pPr lvl="0" algn="just" eaLnBrk="0" fontAlgn="base" hangingPunct="0">
              <a:spcBef>
                <a:spcPct val="0"/>
              </a:spcBef>
              <a:spcAft>
                <a:spcPct val="0"/>
              </a:spcAft>
            </a:pPr>
            <a:r>
              <a:rPr lang="pt-BR" altLang="pt-BR" sz="1600" dirty="0">
                <a:ea typeface="Times New Roman" panose="02020603050405020304" pitchFamily="18" charset="0"/>
                <a:cs typeface="Calibri" panose="020F0502020204030204" pitchFamily="34" charset="0"/>
              </a:rPr>
              <a:t>3) o </a:t>
            </a:r>
            <a:r>
              <a:rPr lang="pt-BR" altLang="pt-BR" sz="1600" b="1" i="1" dirty="0">
                <a:ea typeface="Times New Roman" panose="02020603050405020304" pitchFamily="18" charset="0"/>
                <a:cs typeface="Calibri" panose="020F0502020204030204" pitchFamily="34" charset="0"/>
              </a:rPr>
              <a:t>“</a:t>
            </a:r>
            <a:r>
              <a:rPr lang="pt-BR" altLang="pt-BR" sz="1600" b="1" i="1" u="sng" dirty="0">
                <a:ea typeface="Times New Roman" panose="02020603050405020304" pitchFamily="18" charset="0"/>
                <a:cs typeface="Calibri" panose="020F0502020204030204" pitchFamily="34" charset="0"/>
              </a:rPr>
              <a:t>PROTOCOLO DE ARTICULAÇÃO FEDERATIVA E SISTÊMICA DE ENTES PÚBLICOS”</a:t>
            </a:r>
            <a:r>
              <a:rPr lang="pt-BR" altLang="pt-BR" sz="1600" b="1" i="1" dirty="0">
                <a:ea typeface="Times New Roman" panose="02020603050405020304" pitchFamily="18" charset="0"/>
                <a:cs typeface="Calibri" panose="020F0502020204030204" pitchFamily="34" charset="0"/>
              </a:rPr>
              <a:t>, </a:t>
            </a:r>
            <a:r>
              <a:rPr lang="pt-BR" altLang="pt-BR" sz="1600" dirty="0">
                <a:ea typeface="Times New Roman" panose="02020603050405020304" pitchFamily="18" charset="0"/>
                <a:cs typeface="Calibri" panose="020F0502020204030204" pitchFamily="34" charset="0"/>
              </a:rPr>
              <a:t>de iniciativa desta Universidade que, hoje, 2014, tecido com determinação, tornou-se uma realidade envolvendo</a:t>
            </a:r>
            <a:r>
              <a:rPr lang="pt-BR" altLang="pt-BR" sz="1600" dirty="0" smtClean="0">
                <a:ea typeface="Times New Roman" panose="02020603050405020304" pitchFamily="18" charset="0"/>
                <a:cs typeface="Calibri" panose="020F0502020204030204" pitchFamily="34" charset="0"/>
              </a:rPr>
              <a:t>:</a:t>
            </a:r>
          </a:p>
          <a:p>
            <a:pPr lvl="0" algn="just" eaLnBrk="0" fontAlgn="base" hangingPunct="0">
              <a:spcBef>
                <a:spcPct val="0"/>
              </a:spcBef>
              <a:spcAft>
                <a:spcPct val="0"/>
              </a:spcAft>
            </a:pPr>
            <a:r>
              <a:rPr lang="pt-BR" altLang="pt-BR" sz="1600" dirty="0" smtClean="0">
                <a:ea typeface="Times New Roman" panose="02020603050405020304" pitchFamily="18" charset="0"/>
                <a:cs typeface="Calibri" panose="020F0502020204030204" pitchFamily="34" charset="0"/>
              </a:rPr>
              <a:t> </a:t>
            </a:r>
          </a:p>
          <a:p>
            <a:pPr marL="342900" lvl="0" indent="-342900" algn="just" eaLnBrk="0" fontAlgn="base" hangingPunct="0">
              <a:spcBef>
                <a:spcPct val="0"/>
              </a:spcBef>
              <a:spcAft>
                <a:spcPct val="0"/>
              </a:spcAft>
              <a:buAutoNum type="arabicParenBoth"/>
            </a:pPr>
            <a:r>
              <a:rPr lang="pt-BR" altLang="pt-BR" sz="1600" dirty="0" smtClean="0">
                <a:ea typeface="Times New Roman" panose="02020603050405020304" pitchFamily="18" charset="0"/>
                <a:cs typeface="Calibri" panose="020F0502020204030204" pitchFamily="34" charset="0"/>
              </a:rPr>
              <a:t>o </a:t>
            </a:r>
            <a:r>
              <a:rPr lang="pt-BR" altLang="pt-BR" sz="1600" dirty="0">
                <a:ea typeface="Times New Roman" panose="02020603050405020304" pitchFamily="18" charset="0"/>
                <a:cs typeface="Calibri" panose="020F0502020204030204" pitchFamily="34" charset="0"/>
              </a:rPr>
              <a:t>Orçamento da União 2012</a:t>
            </a:r>
            <a:r>
              <a:rPr lang="pt-BR" altLang="pt-BR" sz="1600" dirty="0" smtClean="0">
                <a:ea typeface="Times New Roman" panose="02020603050405020304" pitchFamily="18" charset="0"/>
                <a:cs typeface="Calibri" panose="020F0502020204030204" pitchFamily="34" charset="0"/>
              </a:rPr>
              <a:t>,</a:t>
            </a:r>
          </a:p>
          <a:p>
            <a:pPr marL="342900" lvl="0" indent="-342900" algn="just" eaLnBrk="0" fontAlgn="base" hangingPunct="0">
              <a:spcBef>
                <a:spcPct val="0"/>
              </a:spcBef>
              <a:spcAft>
                <a:spcPct val="0"/>
              </a:spcAft>
              <a:buAutoNum type="arabicParenBoth"/>
            </a:pPr>
            <a:endParaRPr lang="pt-BR" altLang="pt-BR" sz="1600" dirty="0" smtClean="0">
              <a:ea typeface="Times New Roman" panose="02020603050405020304" pitchFamily="18" charset="0"/>
              <a:cs typeface="Calibri" panose="020F0502020204030204" pitchFamily="34" charset="0"/>
            </a:endParaRPr>
          </a:p>
          <a:p>
            <a:pPr marL="342900" lvl="0" indent="-342900" algn="just" eaLnBrk="0" fontAlgn="base" hangingPunct="0">
              <a:spcBef>
                <a:spcPct val="0"/>
              </a:spcBef>
              <a:spcAft>
                <a:spcPct val="0"/>
              </a:spcAft>
              <a:buAutoNum type="arabicParenBoth"/>
            </a:pPr>
            <a:r>
              <a:rPr lang="pt-BR" altLang="pt-BR" sz="1600" dirty="0" smtClean="0">
                <a:ea typeface="Times New Roman" panose="02020603050405020304" pitchFamily="18" charset="0"/>
                <a:cs typeface="Calibri" panose="020F0502020204030204" pitchFamily="34" charset="0"/>
              </a:rPr>
              <a:t>o </a:t>
            </a:r>
            <a:r>
              <a:rPr lang="pt-BR" altLang="pt-BR" sz="1600" dirty="0">
                <a:ea typeface="Times New Roman" panose="02020603050405020304" pitchFamily="18" charset="0"/>
                <a:cs typeface="Calibri" panose="020F0502020204030204" pitchFamily="34" charset="0"/>
              </a:rPr>
              <a:t>MTE-SENAES</a:t>
            </a:r>
            <a:r>
              <a:rPr lang="pt-BR" altLang="pt-BR" sz="1600" dirty="0" smtClean="0">
                <a:ea typeface="Times New Roman" panose="02020603050405020304" pitchFamily="18" charset="0"/>
                <a:cs typeface="Calibri" panose="020F0502020204030204" pitchFamily="34" charset="0"/>
              </a:rPr>
              <a:t>,</a:t>
            </a:r>
          </a:p>
          <a:p>
            <a:pPr marL="342900" lvl="0" indent="-342900" algn="just" eaLnBrk="0" fontAlgn="base" hangingPunct="0">
              <a:spcBef>
                <a:spcPct val="0"/>
              </a:spcBef>
              <a:spcAft>
                <a:spcPct val="0"/>
              </a:spcAft>
              <a:buAutoNum type="arabicParenBoth"/>
            </a:pPr>
            <a:endParaRPr lang="pt-BR" altLang="pt-BR" sz="1600" dirty="0" smtClean="0">
              <a:ea typeface="Times New Roman" panose="02020603050405020304" pitchFamily="18" charset="0"/>
              <a:cs typeface="Calibri" panose="020F0502020204030204" pitchFamily="34" charset="0"/>
            </a:endParaRPr>
          </a:p>
          <a:p>
            <a:pPr marL="342900" lvl="0" indent="-342900" algn="just" eaLnBrk="0" fontAlgn="base" hangingPunct="0">
              <a:spcBef>
                <a:spcPct val="0"/>
              </a:spcBef>
              <a:spcAft>
                <a:spcPct val="0"/>
              </a:spcAft>
              <a:buAutoNum type="arabicParenBoth"/>
            </a:pPr>
            <a:r>
              <a:rPr lang="pt-BR" altLang="pt-BR" sz="1600" dirty="0" smtClean="0">
                <a:ea typeface="Times New Roman" panose="02020603050405020304" pitchFamily="18" charset="0"/>
                <a:cs typeface="Calibri" panose="020F0502020204030204" pitchFamily="34" charset="0"/>
              </a:rPr>
              <a:t>a </a:t>
            </a:r>
            <a:r>
              <a:rPr lang="pt-BR" altLang="pt-BR" sz="1600" dirty="0">
                <a:ea typeface="Times New Roman" panose="02020603050405020304" pitchFamily="18" charset="0"/>
                <a:cs typeface="Calibri" panose="020F0502020204030204" pitchFamily="34" charset="0"/>
              </a:rPr>
              <a:t>SDA Gov.CE </a:t>
            </a:r>
            <a:r>
              <a:rPr lang="pt-BR" altLang="pt-BR" sz="1600" dirty="0" smtClean="0">
                <a:ea typeface="Times New Roman" panose="02020603050405020304" pitchFamily="18" charset="0"/>
                <a:cs typeface="Calibri" panose="020F0502020204030204" pitchFamily="34" charset="0"/>
              </a:rPr>
              <a:t>e</a:t>
            </a:r>
          </a:p>
          <a:p>
            <a:pPr marL="342900" lvl="0" indent="-342900" algn="just" eaLnBrk="0" fontAlgn="base" hangingPunct="0">
              <a:spcBef>
                <a:spcPct val="0"/>
              </a:spcBef>
              <a:spcAft>
                <a:spcPct val="0"/>
              </a:spcAft>
              <a:buAutoNum type="arabicParenBoth"/>
            </a:pPr>
            <a:endParaRPr lang="pt-BR" altLang="pt-BR" sz="1600" dirty="0" smtClean="0">
              <a:ea typeface="Times New Roman" panose="02020603050405020304" pitchFamily="18" charset="0"/>
              <a:cs typeface="Calibri" panose="020F0502020204030204" pitchFamily="34" charset="0"/>
            </a:endParaRPr>
          </a:p>
          <a:p>
            <a:pPr marL="342900" lvl="0" indent="-342900" algn="just" eaLnBrk="0" fontAlgn="base" hangingPunct="0">
              <a:spcBef>
                <a:spcPct val="0"/>
              </a:spcBef>
              <a:spcAft>
                <a:spcPct val="0"/>
              </a:spcAft>
              <a:buAutoNum type="arabicParenBoth"/>
            </a:pPr>
            <a:r>
              <a:rPr lang="pt-BR" altLang="pt-BR" sz="1600" dirty="0" smtClean="0">
                <a:ea typeface="Times New Roman" panose="02020603050405020304" pitchFamily="18" charset="0"/>
                <a:cs typeface="Calibri" panose="020F0502020204030204" pitchFamily="34" charset="0"/>
              </a:rPr>
              <a:t>a </a:t>
            </a:r>
            <a:r>
              <a:rPr lang="pt-BR" altLang="pt-BR" sz="1600" dirty="0">
                <a:ea typeface="Times New Roman" panose="02020603050405020304" pitchFamily="18" charset="0"/>
                <a:cs typeface="Calibri" panose="020F0502020204030204" pitchFamily="34" charset="0"/>
              </a:rPr>
              <a:t>Universidade Estadual UVA, tendo como interveniente o IADE-UVA e beneficiários diretos a Incubadora IEES-UVA e os diversos grupos de empreendimentos econômicos solidários - EES em processos variados de incubação (</a:t>
            </a:r>
            <a:r>
              <a:rPr lang="pt-BR" altLang="pt-BR" sz="1600" i="1" dirty="0">
                <a:ea typeface="Times New Roman" panose="02020603050405020304" pitchFamily="18" charset="0"/>
                <a:cs typeface="Calibri" panose="020F0502020204030204" pitchFamily="34" charset="0"/>
              </a:rPr>
              <a:t>convivência UVA-EES em suas comunidades</a:t>
            </a:r>
            <a:r>
              <a:rPr lang="pt-BR" altLang="pt-BR" sz="1600" dirty="0">
                <a:ea typeface="Times New Roman" panose="02020603050405020304" pitchFamily="18" charset="0"/>
                <a:cs typeface="Calibri" panose="020F0502020204030204" pitchFamily="34" charset="0"/>
              </a:rPr>
              <a:t>) ao calor dos municípios da região de influência (</a:t>
            </a:r>
            <a:r>
              <a:rPr lang="pt-BR" altLang="pt-BR" sz="1600" i="1" dirty="0">
                <a:ea typeface="Times New Roman" panose="02020603050405020304" pitchFamily="18" charset="0"/>
                <a:cs typeface="Calibri" panose="020F0502020204030204" pitchFamily="34" charset="0"/>
              </a:rPr>
              <a:t>mútua</a:t>
            </a:r>
            <a:r>
              <a:rPr lang="pt-BR" altLang="pt-BR" sz="1600" dirty="0">
                <a:ea typeface="Times New Roman" panose="02020603050405020304" pitchFamily="18" charset="0"/>
                <a:cs typeface="Calibri" panose="020F0502020204030204" pitchFamily="34" charset="0"/>
              </a:rPr>
              <a:t>) da UVA-Sobral.</a:t>
            </a:r>
            <a:endParaRPr lang="pt-BR" altLang="pt-BR" sz="1600" dirty="0"/>
          </a:p>
        </p:txBody>
      </p:sp>
      <p:sp>
        <p:nvSpPr>
          <p:cNvPr id="4" name="Espaço Reservado para Número de Slide 3"/>
          <p:cNvSpPr>
            <a:spLocks noGrp="1"/>
          </p:cNvSpPr>
          <p:nvPr>
            <p:ph type="sldNum" sz="quarter" idx="12"/>
          </p:nvPr>
        </p:nvSpPr>
        <p:spPr/>
        <p:txBody>
          <a:bodyPr/>
          <a:lstStyle/>
          <a:p>
            <a:fld id="{AD9373CF-B0E1-4820-AA5F-057C2BC1014F}" type="slidenum">
              <a:rPr lang="pt-BR" smtClean="0"/>
              <a:t>11</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1713083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7533" y="187102"/>
            <a:ext cx="10314401" cy="332364"/>
          </a:xfrm>
          <a:ln>
            <a:noFill/>
          </a:ln>
        </p:spPr>
        <p:txBody>
          <a:bodyPr anchor="ctr">
            <a:normAutofit/>
          </a:bodyPr>
          <a:lstStyle/>
          <a:p>
            <a:r>
              <a:rPr lang="pt-BR" altLang="pt-BR" sz="1200" dirty="0">
                <a:ea typeface="Times New Roman" panose="02020603050405020304" pitchFamily="18" charset="0"/>
                <a:cs typeface="Calibri" panose="020F0502020204030204" pitchFamily="34" charset="0"/>
              </a:rPr>
              <a:t>3) o </a:t>
            </a:r>
            <a:r>
              <a:rPr lang="pt-BR" altLang="pt-BR" sz="1200" b="1" i="1" dirty="0">
                <a:ea typeface="Times New Roman" panose="02020603050405020304" pitchFamily="18" charset="0"/>
                <a:cs typeface="Calibri" panose="020F0502020204030204" pitchFamily="34" charset="0"/>
              </a:rPr>
              <a:t>“</a:t>
            </a:r>
            <a:r>
              <a:rPr lang="pt-BR" altLang="pt-BR" sz="1200" b="1" i="1" u="sng" dirty="0">
                <a:ea typeface="Times New Roman" panose="02020603050405020304" pitchFamily="18" charset="0"/>
                <a:cs typeface="Calibri" panose="020F0502020204030204" pitchFamily="34" charset="0"/>
              </a:rPr>
              <a:t>PROTOCOLO DE ARTICULAÇÃO FEDERATIVA E SISTÊMICA DE ENTES PÚBLICOS”</a:t>
            </a:r>
            <a:r>
              <a:rPr lang="pt-BR" altLang="pt-BR" sz="1200" b="1" i="1" dirty="0">
                <a:ea typeface="Times New Roman" panose="02020603050405020304" pitchFamily="18" charset="0"/>
                <a:cs typeface="Calibri" panose="020F0502020204030204" pitchFamily="34" charset="0"/>
              </a:rPr>
              <a:t>,</a:t>
            </a:r>
            <a:endParaRPr lang="pt-BR" sz="1200" dirty="0"/>
          </a:p>
        </p:txBody>
      </p:sp>
      <p:sp>
        <p:nvSpPr>
          <p:cNvPr id="4" name="Rectangle 22"/>
          <p:cNvSpPr>
            <a:spLocks noChangeArrowheads="1"/>
          </p:cNvSpPr>
          <p:nvPr/>
        </p:nvSpPr>
        <p:spPr bwMode="auto">
          <a:xfrm>
            <a:off x="1007525" y="4015062"/>
            <a:ext cx="3760151" cy="769441"/>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pt-BR" sz="1100" dirty="0">
                <a:latin typeface="Comic Sans MS" panose="030F0702030302020204" pitchFamily="66" charset="0"/>
              </a:rPr>
              <a:t>Um </a:t>
            </a:r>
            <a:r>
              <a:rPr lang="pt-BR" sz="1100" dirty="0" smtClean="0">
                <a:latin typeface="Comic Sans MS" panose="030F0702030302020204" pitchFamily="66" charset="0"/>
              </a:rPr>
              <a:t>belo </a:t>
            </a:r>
            <a:r>
              <a:rPr lang="pt-BR" sz="1100" i="1" dirty="0" smtClean="0">
                <a:latin typeface="Comic Sans MS" panose="030F0702030302020204" pitchFamily="66" charset="0"/>
              </a:rPr>
              <a:t>mandacaru</a:t>
            </a:r>
            <a:r>
              <a:rPr lang="pt-BR" sz="1100" dirty="0" smtClean="0">
                <a:latin typeface="Comic Sans MS" panose="030F0702030302020204" pitchFamily="66" charset="0"/>
              </a:rPr>
              <a:t> </a:t>
            </a:r>
            <a:r>
              <a:rPr lang="pt-BR" sz="1100" dirty="0">
                <a:latin typeface="Comic Sans MS" panose="030F0702030302020204" pitchFamily="66" charset="0"/>
              </a:rPr>
              <a:t>na LOCALIDADE MANDACARU, Distrito de juá, Município de Irauçuba – Ceará (10/ago./2014, arq. </a:t>
            </a:r>
            <a:r>
              <a:rPr lang="pt-BR" sz="1100" dirty="0" smtClean="0">
                <a:latin typeface="Comic Sans MS" panose="030F0702030302020204" pitchFamily="66" charset="0"/>
              </a:rPr>
              <a:t>IEES-UVA) . </a:t>
            </a:r>
          </a:p>
          <a:p>
            <a:pPr algn="ctr"/>
            <a:r>
              <a:rPr lang="pt-BR" sz="1100" dirty="0" smtClean="0">
                <a:latin typeface="Comic Sans MS" panose="030F0702030302020204" pitchFamily="66" charset="0"/>
              </a:rPr>
              <a:t>Cabe um carro embaixo...</a:t>
            </a:r>
            <a:endParaRPr lang="pt-BR" sz="1100" dirty="0">
              <a:latin typeface="Comic Sans MS" panose="030F0702030302020204" pitchFamily="66" charset="0"/>
            </a:endParaRPr>
          </a:p>
        </p:txBody>
      </p:sp>
      <p:pic>
        <p:nvPicPr>
          <p:cNvPr id="5" name="Imagem 4" descr="C:\Users\Guedes\Pictures\140618_esau-sda na uva - carros&amp;\DSCN01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7208" y="541868"/>
            <a:ext cx="3126201" cy="2323384"/>
          </a:xfrm>
          <a:prstGeom prst="rect">
            <a:avLst/>
          </a:prstGeom>
          <a:noFill/>
          <a:ln>
            <a:noFill/>
          </a:ln>
        </p:spPr>
      </p:pic>
      <p:pic>
        <p:nvPicPr>
          <p:cNvPr id="6" name="Imagem 5" descr="C:\Users\Guedes\Pictures\140626_cepop-sta_ieesuva-sdagovce nelson martins\DSCN073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3208" y="2891876"/>
            <a:ext cx="3174048" cy="2309799"/>
          </a:xfrm>
          <a:prstGeom prst="rect">
            <a:avLst/>
          </a:prstGeom>
          <a:noFill/>
          <a:ln>
            <a:noFill/>
          </a:ln>
        </p:spPr>
      </p:pic>
      <p:pic>
        <p:nvPicPr>
          <p:cNvPr id="7" name="Imagem 6" descr="C:\Users\Guedes\Pictures\140810_jua 03mandacaru\DSCN787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526" y="524025"/>
            <a:ext cx="3768446" cy="3455059"/>
          </a:xfrm>
          <a:prstGeom prst="rect">
            <a:avLst/>
          </a:prstGeom>
          <a:noFill/>
          <a:ln>
            <a:noFill/>
          </a:ln>
        </p:spPr>
      </p:pic>
      <p:pic>
        <p:nvPicPr>
          <p:cNvPr id="8" name="Imagem 7" descr="C:\Users\Guedes\Pictures\140626_cepop-sta_ieesuva-sdagovce nelson martins\DSCN073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7208" y="2913116"/>
            <a:ext cx="3126200" cy="2260508"/>
          </a:xfrm>
          <a:prstGeom prst="rect">
            <a:avLst/>
          </a:prstGeom>
          <a:noFill/>
          <a:ln>
            <a:noFill/>
          </a:ln>
        </p:spPr>
      </p:pic>
      <p:pic>
        <p:nvPicPr>
          <p:cNvPr id="9" name="Imagem 8" descr="C:\Users\Guedes\Pictures\140618_esau-sda na uva - carros&amp;\DSCN0026.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5923" y="529417"/>
            <a:ext cx="3174048" cy="2335834"/>
          </a:xfrm>
          <a:prstGeom prst="rect">
            <a:avLst/>
          </a:prstGeom>
          <a:noFill/>
          <a:ln>
            <a:noFill/>
          </a:ln>
        </p:spPr>
      </p:pic>
      <p:sp>
        <p:nvSpPr>
          <p:cNvPr id="10" name="Rectangle 22"/>
          <p:cNvSpPr>
            <a:spLocks noChangeArrowheads="1"/>
          </p:cNvSpPr>
          <p:nvPr/>
        </p:nvSpPr>
        <p:spPr bwMode="auto">
          <a:xfrm>
            <a:off x="4885267" y="5227138"/>
            <a:ext cx="6436667" cy="938719"/>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100" b="1" i="0" u="sng" strike="noStrike" cap="none" normalizeH="0" baseline="0" dirty="0" smtClean="0">
                <a:ln>
                  <a:noFill/>
                </a:ln>
                <a:solidFill>
                  <a:srgbClr val="222222"/>
                </a:solidFill>
                <a:effectLst/>
                <a:latin typeface="Arial Black" panose="020B0A04020102020204" pitchFamily="34" charset="0"/>
                <a:ea typeface="Times New Roman" panose="02020603050405020304" pitchFamily="18" charset="0"/>
                <a:cs typeface="Calibri" panose="020F0502020204030204" pitchFamily="34" charset="0"/>
              </a:rPr>
              <a:t>Foto 03: </a:t>
            </a:r>
            <a:r>
              <a:rPr kumimoji="0" lang="pt-BR" altLang="pt-BR" sz="11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o Secretário SDA, Nelson Martins, em reunião no Centro Cooperativo Popular de Santana do Acaraú – CEPOP – STA,  assina a entrega dos veículos e materiais dentro do espírito e forma do PROTOCOLO DE ARTICULAÇÃO.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100" b="1" i="0" u="sng" strike="noStrike" cap="none" normalizeH="0" baseline="0" dirty="0" smtClean="0">
                <a:ln>
                  <a:noFill/>
                </a:ln>
                <a:solidFill>
                  <a:srgbClr val="222222"/>
                </a:solidFill>
                <a:effectLst/>
                <a:latin typeface="Arial Black" panose="020B0A04020102020204" pitchFamily="34" charset="0"/>
                <a:ea typeface="Times New Roman" panose="02020603050405020304" pitchFamily="18" charset="0"/>
                <a:cs typeface="Calibri" panose="020F0502020204030204" pitchFamily="34" charset="0"/>
              </a:rPr>
              <a:t>Foto 04: </a:t>
            </a:r>
            <a:r>
              <a:rPr kumimoji="0" lang="pt-BR" altLang="pt-BR" sz="11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o Chico Guedes recebe em nome da UVA e da respectiva Incubadora Universitária de Empreendimentos Econômicos Solidários da UVA – IEES-UVA.</a:t>
            </a: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12</a:t>
            </a:fld>
            <a:endParaRPr lang="pt-BR"/>
          </a:p>
        </p:txBody>
      </p:sp>
      <p:sp>
        <p:nvSpPr>
          <p:cNvPr id="11" name="Espaço Reservado para Rodapé 10"/>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12" name="Rectangle 22"/>
          <p:cNvSpPr>
            <a:spLocks noChangeArrowheads="1"/>
          </p:cNvSpPr>
          <p:nvPr/>
        </p:nvSpPr>
        <p:spPr bwMode="auto">
          <a:xfrm>
            <a:off x="1007526" y="4917168"/>
            <a:ext cx="3760151" cy="600164"/>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100" b="1" u="sng" dirty="0" smtClean="0">
                <a:latin typeface="Arial Black" panose="020B0A04020102020204" pitchFamily="34" charset="0"/>
              </a:rPr>
              <a:t>Foto 01: </a:t>
            </a:r>
            <a:r>
              <a:rPr lang="pt-BR" sz="1100" dirty="0" smtClean="0"/>
              <a:t>Da direita para a esquerda, a Georgia, a Meire, a Vice Reitora </a:t>
            </a:r>
            <a:r>
              <a:rPr lang="pt-BR" sz="1100" dirty="0" err="1" smtClean="0"/>
              <a:t>Izabelle</a:t>
            </a:r>
            <a:r>
              <a:rPr lang="pt-BR" sz="1100" dirty="0" smtClean="0"/>
              <a:t>, o Pró-Reitor Igor, a </a:t>
            </a:r>
            <a:r>
              <a:rPr lang="pt-BR" sz="1100" dirty="0" err="1" smtClean="0"/>
              <a:t>Iranir</a:t>
            </a:r>
            <a:r>
              <a:rPr lang="pt-BR" sz="1100" dirty="0" smtClean="0"/>
              <a:t>, a Maria do Carmo, o Esaú (rep. SDA-</a:t>
            </a:r>
            <a:r>
              <a:rPr lang="pt-BR" sz="1100" dirty="0" err="1" smtClean="0"/>
              <a:t>Gov.Ce</a:t>
            </a:r>
            <a:r>
              <a:rPr lang="pt-BR" sz="1100" dirty="0" smtClean="0"/>
              <a:t>) e Chico Guedes.</a:t>
            </a:r>
            <a:endParaRPr lang="pt-BR" sz="1100" dirty="0"/>
          </a:p>
        </p:txBody>
      </p:sp>
      <p:sp>
        <p:nvSpPr>
          <p:cNvPr id="13" name="Elipse 12"/>
          <p:cNvSpPr/>
          <p:nvPr/>
        </p:nvSpPr>
        <p:spPr>
          <a:xfrm>
            <a:off x="7567603" y="2483205"/>
            <a:ext cx="390472" cy="3320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t>1</a:t>
            </a:r>
            <a:endParaRPr lang="pt-BR" sz="1400" b="1" dirty="0"/>
          </a:p>
        </p:txBody>
      </p:sp>
      <p:sp>
        <p:nvSpPr>
          <p:cNvPr id="14" name="Elipse 13"/>
          <p:cNvSpPr/>
          <p:nvPr/>
        </p:nvSpPr>
        <p:spPr>
          <a:xfrm>
            <a:off x="10852729" y="2479658"/>
            <a:ext cx="390472" cy="3320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t>2</a:t>
            </a:r>
            <a:endParaRPr lang="pt-BR" sz="1400" b="1" dirty="0"/>
          </a:p>
        </p:txBody>
      </p:sp>
      <p:sp>
        <p:nvSpPr>
          <p:cNvPr id="15" name="Elipse 14"/>
          <p:cNvSpPr/>
          <p:nvPr/>
        </p:nvSpPr>
        <p:spPr>
          <a:xfrm>
            <a:off x="7511709" y="4798803"/>
            <a:ext cx="390472" cy="3320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t>3</a:t>
            </a:r>
            <a:endParaRPr lang="pt-BR" sz="1400" b="1" dirty="0"/>
          </a:p>
        </p:txBody>
      </p:sp>
      <p:sp>
        <p:nvSpPr>
          <p:cNvPr id="16" name="Elipse 15"/>
          <p:cNvSpPr/>
          <p:nvPr/>
        </p:nvSpPr>
        <p:spPr>
          <a:xfrm>
            <a:off x="10787243" y="4798803"/>
            <a:ext cx="390472" cy="3320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t>4</a:t>
            </a:r>
            <a:endParaRPr lang="pt-BR" sz="1400" b="1" dirty="0"/>
          </a:p>
        </p:txBody>
      </p:sp>
      <p:sp>
        <p:nvSpPr>
          <p:cNvPr id="17" name="Rectangle 22"/>
          <p:cNvSpPr>
            <a:spLocks noChangeArrowheads="1"/>
          </p:cNvSpPr>
          <p:nvPr/>
        </p:nvSpPr>
        <p:spPr bwMode="auto">
          <a:xfrm>
            <a:off x="1007525" y="5565693"/>
            <a:ext cx="3760151" cy="600164"/>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100" b="1" u="sng" dirty="0" smtClean="0">
                <a:latin typeface="Arial Black" panose="020B0A04020102020204" pitchFamily="34" charset="0"/>
              </a:rPr>
              <a:t>Foto 02: </a:t>
            </a:r>
            <a:r>
              <a:rPr lang="pt-BR" sz="1100" dirty="0" smtClean="0"/>
              <a:t>Da direita para a esquerda, ... o “carro”... a Catiana (rep. Local IEES-UVA em Santana do Acaraú – </a:t>
            </a:r>
            <a:r>
              <a:rPr lang="pt-BR" sz="1100" dirty="0" err="1" smtClean="0"/>
              <a:t>Ce</a:t>
            </a:r>
            <a:r>
              <a:rPr lang="pt-BR" sz="1100" dirty="0"/>
              <a:t>), o Esaú (rep. SDA-</a:t>
            </a:r>
            <a:r>
              <a:rPr lang="pt-BR" sz="1100" dirty="0" err="1"/>
              <a:t>Gov.Ce</a:t>
            </a:r>
            <a:r>
              <a:rPr lang="pt-BR" sz="1100" dirty="0" smtClean="0"/>
              <a:t>), o Chico Guedes e a Maria do Carmo.</a:t>
            </a:r>
            <a:endParaRPr lang="pt-BR" sz="1100" dirty="0"/>
          </a:p>
        </p:txBody>
      </p:sp>
    </p:spTree>
    <p:extLst>
      <p:ext uri="{BB962C8B-B14F-4D97-AF65-F5344CB8AC3E}">
        <p14:creationId xmlns:p14="http://schemas.microsoft.com/office/powerpoint/2010/main" val="3561058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7533" y="138844"/>
            <a:ext cx="10314401" cy="332364"/>
          </a:xfrm>
          <a:ln>
            <a:noFill/>
          </a:ln>
        </p:spPr>
        <p:txBody>
          <a:bodyPr anchor="ctr">
            <a:normAutofit/>
          </a:bodyPr>
          <a:lstStyle/>
          <a:p>
            <a:r>
              <a:rPr lang="pt-BR" altLang="pt-BR" sz="1200" dirty="0">
                <a:ea typeface="Times New Roman" panose="02020603050405020304" pitchFamily="18" charset="0"/>
                <a:cs typeface="Calibri" panose="020F0502020204030204" pitchFamily="34" charset="0"/>
              </a:rPr>
              <a:t>3) o </a:t>
            </a:r>
            <a:r>
              <a:rPr lang="pt-BR" altLang="pt-BR" sz="1200" b="1" i="1" dirty="0">
                <a:ea typeface="Times New Roman" panose="02020603050405020304" pitchFamily="18" charset="0"/>
                <a:cs typeface="Calibri" panose="020F0502020204030204" pitchFamily="34" charset="0"/>
              </a:rPr>
              <a:t>“</a:t>
            </a:r>
            <a:r>
              <a:rPr lang="pt-BR" altLang="pt-BR" sz="1200" b="1" i="1" u="sng" dirty="0">
                <a:ea typeface="Times New Roman" panose="02020603050405020304" pitchFamily="18" charset="0"/>
                <a:cs typeface="Calibri" panose="020F0502020204030204" pitchFamily="34" charset="0"/>
              </a:rPr>
              <a:t>PROTOCOLO DE ARTICULAÇÃO FEDERATIVA E SISTÊMICA DE ENTES PÚBLICOS”</a:t>
            </a:r>
            <a:r>
              <a:rPr lang="pt-BR" altLang="pt-BR" sz="1200" b="1" i="1" dirty="0">
                <a:ea typeface="Times New Roman" panose="02020603050405020304" pitchFamily="18" charset="0"/>
                <a:cs typeface="Calibri" panose="020F0502020204030204" pitchFamily="34" charset="0"/>
              </a:rPr>
              <a:t>,</a:t>
            </a:r>
            <a:endParaRPr lang="pt-BR" sz="1200" dirty="0"/>
          </a:p>
        </p:txBody>
      </p:sp>
      <p:sp>
        <p:nvSpPr>
          <p:cNvPr id="4" name="Rectangle 22"/>
          <p:cNvSpPr>
            <a:spLocks noChangeArrowheads="1"/>
          </p:cNvSpPr>
          <p:nvPr/>
        </p:nvSpPr>
        <p:spPr bwMode="auto">
          <a:xfrm>
            <a:off x="1100029" y="443992"/>
            <a:ext cx="369332" cy="6042660"/>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APÓS TRABALHOS</a:t>
            </a:r>
            <a:r>
              <a:rPr kumimoji="0" lang="pt-BR" altLang="pt-BR" sz="1200" b="0" i="0" u="none" strike="noStrike" cap="none" normalizeH="0" dirty="0" smtClean="0">
                <a:ln>
                  <a:noFill/>
                </a:ln>
                <a:solidFill>
                  <a:srgbClr val="222222"/>
                </a:solidFill>
                <a:effectLst/>
                <a:ea typeface="Times New Roman" panose="02020603050405020304" pitchFamily="18" charset="0"/>
                <a:cs typeface="Calibri" panose="020F0502020204030204" pitchFamily="34" charset="0"/>
              </a:rPr>
              <a:t> NO MANDACARU, na região / Distrito do Juá, Município de Irauçuba – CE.</a:t>
            </a:r>
            <a:endParaRPr kumimoji="0" lang="pt-BR" altLang="pt-BR" sz="12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endParaRPr>
          </a:p>
        </p:txBody>
      </p:sp>
      <p:pic>
        <p:nvPicPr>
          <p:cNvPr id="5" name="Imagem 4" descr="C:\Users\Guedes\Pictures\140810_jua 03mandacaru\DSCN786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188" y="443991"/>
            <a:ext cx="8467090" cy="5832984"/>
          </a:xfrm>
          <a:prstGeom prst="rect">
            <a:avLst/>
          </a:prstGeom>
          <a:noFill/>
          <a:ln>
            <a:noFill/>
          </a:ln>
        </p:spPr>
      </p:pic>
      <p:sp>
        <p:nvSpPr>
          <p:cNvPr id="3" name="Espaço Reservado para Número de Slide 2"/>
          <p:cNvSpPr>
            <a:spLocks noGrp="1"/>
          </p:cNvSpPr>
          <p:nvPr>
            <p:ph type="sldNum" sz="quarter" idx="12"/>
          </p:nvPr>
        </p:nvSpPr>
        <p:spPr/>
        <p:txBody>
          <a:bodyPr/>
          <a:lstStyle/>
          <a:p>
            <a:fld id="{AD9373CF-B0E1-4820-AA5F-057C2BC1014F}" type="slidenum">
              <a:rPr lang="pt-BR" smtClean="0"/>
              <a:t>13</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3988058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7533" y="282777"/>
            <a:ext cx="10314401" cy="332364"/>
          </a:xfrm>
          <a:ln>
            <a:noFill/>
          </a:ln>
        </p:spPr>
        <p:txBody>
          <a:bodyPr anchor="ctr">
            <a:normAutofit/>
          </a:bodyPr>
          <a:lstStyle/>
          <a:p>
            <a:r>
              <a:rPr lang="pt-BR" altLang="pt-BR" sz="1200" dirty="0">
                <a:ea typeface="Times New Roman" panose="02020603050405020304" pitchFamily="18" charset="0"/>
                <a:cs typeface="Calibri" panose="020F0502020204030204" pitchFamily="34" charset="0"/>
              </a:rPr>
              <a:t>3) o </a:t>
            </a:r>
            <a:r>
              <a:rPr lang="pt-BR" altLang="pt-BR" sz="1200" b="1" i="1" dirty="0">
                <a:ea typeface="Times New Roman" panose="02020603050405020304" pitchFamily="18" charset="0"/>
                <a:cs typeface="Calibri" panose="020F0502020204030204" pitchFamily="34" charset="0"/>
              </a:rPr>
              <a:t>“</a:t>
            </a:r>
            <a:r>
              <a:rPr lang="pt-BR" altLang="pt-BR" sz="1200" b="1" i="1" u="sng" dirty="0">
                <a:ea typeface="Times New Roman" panose="02020603050405020304" pitchFamily="18" charset="0"/>
                <a:cs typeface="Calibri" panose="020F0502020204030204" pitchFamily="34" charset="0"/>
              </a:rPr>
              <a:t>PROTOCOLO DE ARTICULAÇÃO FEDERATIVA E SISTÊMICA DE ENTES PÚBLICOS”</a:t>
            </a:r>
            <a:r>
              <a:rPr lang="pt-BR" altLang="pt-BR" sz="1200" b="1" i="1" dirty="0">
                <a:ea typeface="Times New Roman" panose="02020603050405020304" pitchFamily="18" charset="0"/>
                <a:cs typeface="Calibri" panose="020F0502020204030204" pitchFamily="34" charset="0"/>
              </a:rPr>
              <a:t>,</a:t>
            </a:r>
            <a:endParaRPr lang="pt-BR" sz="1200" dirty="0"/>
          </a:p>
        </p:txBody>
      </p:sp>
      <p:sp>
        <p:nvSpPr>
          <p:cNvPr id="4" name="Rectangle 22"/>
          <p:cNvSpPr>
            <a:spLocks noChangeArrowheads="1"/>
          </p:cNvSpPr>
          <p:nvPr/>
        </p:nvSpPr>
        <p:spPr bwMode="auto">
          <a:xfrm>
            <a:off x="1007532" y="983314"/>
            <a:ext cx="10314401" cy="1600438"/>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400" dirty="0" smtClean="0"/>
              <a:t>PS</a:t>
            </a:r>
          </a:p>
          <a:p>
            <a:pPr algn="just"/>
            <a:endParaRPr lang="pt-BR" sz="1400" dirty="0"/>
          </a:p>
          <a:p>
            <a:pPr algn="just"/>
            <a:r>
              <a:rPr lang="pt-BR" sz="1400" dirty="0"/>
              <a:t>Nossos agradecimentos sinceros nas </a:t>
            </a:r>
            <a:r>
              <a:rPr lang="pt-BR" sz="1400" b="1" i="1" dirty="0"/>
              <a:t>integrações do dia-a-dia</a:t>
            </a:r>
            <a:r>
              <a:rPr lang="pt-BR" sz="1400" dirty="0"/>
              <a:t> (</a:t>
            </a:r>
            <a:r>
              <a:rPr lang="pt-BR" sz="1400" i="1" dirty="0"/>
              <a:t>e sempre com olhos e determinação de 50 anos à frente...</a:t>
            </a:r>
            <a:r>
              <a:rPr lang="pt-BR" sz="1400" dirty="0"/>
              <a:t>), quando pedimos licença para finalizar com uma justa homenagem ao </a:t>
            </a:r>
            <a:r>
              <a:rPr lang="pt-BR" sz="1400" b="1" dirty="0"/>
              <a:t>Professor Paul Singer</a:t>
            </a:r>
            <a:r>
              <a:rPr lang="pt-BR" sz="1400" dirty="0"/>
              <a:t>, brasileiro por vocação e práticas solidárias, símbolo do que melhor se pode entender por </a:t>
            </a:r>
            <a:r>
              <a:rPr lang="pt-BR" sz="1400" b="1" i="1" dirty="0"/>
              <a:t>INTEGRAÇÃO</a:t>
            </a:r>
            <a:r>
              <a:rPr lang="pt-BR" sz="1400" dirty="0"/>
              <a:t>. </a:t>
            </a:r>
            <a:endParaRPr lang="pt-BR" sz="1400" dirty="0" smtClean="0"/>
          </a:p>
          <a:p>
            <a:pPr algn="just"/>
            <a:endParaRPr lang="pt-BR" sz="1400" dirty="0"/>
          </a:p>
          <a:p>
            <a:pPr algn="just"/>
            <a:r>
              <a:rPr lang="pt-BR" sz="1400" dirty="0" smtClean="0"/>
              <a:t>Obrigado </a:t>
            </a:r>
            <a:r>
              <a:rPr lang="pt-BR" sz="1400" dirty="0"/>
              <a:t>à ABRUEM e a todas as IES presentes, e</a:t>
            </a:r>
          </a:p>
        </p:txBody>
      </p:sp>
      <p:sp>
        <p:nvSpPr>
          <p:cNvPr id="5" name="Rectangle 22"/>
          <p:cNvSpPr>
            <a:spLocks noChangeArrowheads="1"/>
          </p:cNvSpPr>
          <p:nvPr/>
        </p:nvSpPr>
        <p:spPr bwMode="auto">
          <a:xfrm>
            <a:off x="1007533" y="2799813"/>
            <a:ext cx="10314401" cy="2893100"/>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439863" lvl="0" indent="-365125" algn="just">
              <a:buFont typeface="Wingdings" panose="05000000000000000000" pitchFamily="2" charset="2"/>
              <a:buChar char="v"/>
            </a:pPr>
            <a:r>
              <a:rPr lang="pt-BR" sz="1400" dirty="0" smtClean="0"/>
              <a:t>À </a:t>
            </a:r>
            <a:r>
              <a:rPr lang="pt-BR" sz="1400" dirty="0"/>
              <a:t>Comunidade Acadêmica da UVA</a:t>
            </a:r>
          </a:p>
          <a:p>
            <a:pPr marL="1439863" lvl="0" indent="-365125" algn="just">
              <a:buFont typeface="Wingdings" panose="05000000000000000000" pitchFamily="2" charset="2"/>
              <a:buChar char="v"/>
            </a:pPr>
            <a:r>
              <a:rPr lang="pt-BR" sz="1400" dirty="0"/>
              <a:t>Às </a:t>
            </a:r>
            <a:r>
              <a:rPr lang="pt-BR" sz="1400" i="1" dirty="0"/>
              <a:t>Comunidades</a:t>
            </a:r>
            <a:r>
              <a:rPr lang="pt-BR" sz="1400" dirty="0"/>
              <a:t> e respectivos </a:t>
            </a:r>
            <a:r>
              <a:rPr lang="pt-BR" sz="1400" i="1" dirty="0"/>
              <a:t>Grupos Empreendimentos Econômicos Solidários – EES</a:t>
            </a:r>
            <a:r>
              <a:rPr lang="pt-BR" sz="1400" dirty="0"/>
              <a:t>...</a:t>
            </a:r>
          </a:p>
          <a:p>
            <a:pPr marL="1439863" lvl="0" indent="-365125" algn="just">
              <a:buFont typeface="Wingdings" panose="05000000000000000000" pitchFamily="2" charset="2"/>
              <a:buChar char="v"/>
            </a:pPr>
            <a:r>
              <a:rPr lang="pt-BR" sz="1400" dirty="0"/>
              <a:t>Ao Programa Nacional de Incubadoras de Cooperativas Populares – PRONINC</a:t>
            </a:r>
          </a:p>
          <a:p>
            <a:pPr marL="1439863" lvl="0" indent="-365125" algn="just">
              <a:buFont typeface="Wingdings" panose="05000000000000000000" pitchFamily="2" charset="2"/>
              <a:buChar char="v"/>
            </a:pPr>
            <a:r>
              <a:rPr lang="pt-BR" sz="1400" dirty="0"/>
              <a:t>À Diocese de Sobral</a:t>
            </a:r>
          </a:p>
          <a:p>
            <a:pPr marL="1439863" lvl="0" indent="-365125" algn="just">
              <a:buFont typeface="Wingdings" panose="05000000000000000000" pitchFamily="2" charset="2"/>
              <a:buChar char="v"/>
            </a:pPr>
            <a:r>
              <a:rPr lang="pt-BR" sz="1400" dirty="0" smtClean="0"/>
              <a:t>À Prefeitura Municipal de Santana do Acaraú</a:t>
            </a:r>
          </a:p>
          <a:p>
            <a:pPr marL="1439863" lvl="0" indent="-365125" algn="just">
              <a:buFont typeface="Wingdings" panose="05000000000000000000" pitchFamily="2" charset="2"/>
              <a:buChar char="v"/>
            </a:pPr>
            <a:r>
              <a:rPr lang="pt-BR" sz="1400" dirty="0" smtClean="0"/>
              <a:t>Aos </a:t>
            </a:r>
            <a:r>
              <a:rPr lang="pt-BR" sz="1400" dirty="0"/>
              <a:t>companheiros do Projeto / CASA DA ECONOMIA SOLIDÁRIA, da Pref. Sobral</a:t>
            </a:r>
          </a:p>
          <a:p>
            <a:pPr marL="1439863" lvl="0" indent="-365125" algn="just">
              <a:buFont typeface="Wingdings" panose="05000000000000000000" pitchFamily="2" charset="2"/>
              <a:buChar char="v"/>
            </a:pPr>
            <a:r>
              <a:rPr lang="pt-BR" sz="1400" dirty="0"/>
              <a:t>À Secretaria Nacional de Economia Solidária - SENAES/MTE</a:t>
            </a:r>
          </a:p>
          <a:p>
            <a:pPr marL="1439863" lvl="0" indent="-365125" algn="just">
              <a:buFont typeface="Wingdings" panose="05000000000000000000" pitchFamily="2" charset="2"/>
              <a:buChar char="v"/>
            </a:pPr>
            <a:r>
              <a:rPr lang="pt-BR" sz="1400" dirty="0"/>
              <a:t>Ao Ministério do </a:t>
            </a:r>
            <a:r>
              <a:rPr lang="pt-BR" sz="1400" dirty="0" smtClean="0"/>
              <a:t>Desenvolvimento </a:t>
            </a:r>
            <a:r>
              <a:rPr lang="pt-BR" sz="1400" dirty="0"/>
              <a:t>Social e Combate à Fome - MDS</a:t>
            </a:r>
          </a:p>
          <a:p>
            <a:pPr marL="1439863" lvl="0" indent="-365125" algn="just">
              <a:buFont typeface="Wingdings" panose="05000000000000000000" pitchFamily="2" charset="2"/>
              <a:buChar char="v"/>
            </a:pPr>
            <a:r>
              <a:rPr lang="pt-BR" sz="1400" dirty="0"/>
              <a:t>À Câmara Federal, através da Emenda de autoria do Deputado Eudes Xavier (OU.2012)</a:t>
            </a:r>
          </a:p>
          <a:p>
            <a:pPr marL="1439863" lvl="0" indent="-365125" algn="just">
              <a:buFont typeface="Wingdings" panose="05000000000000000000" pitchFamily="2" charset="2"/>
              <a:buChar char="v"/>
            </a:pPr>
            <a:r>
              <a:rPr lang="pt-BR" sz="1400" dirty="0"/>
              <a:t>À Secretaria do Desenvolvimento Agrário – SDA Gov. CE</a:t>
            </a:r>
          </a:p>
          <a:p>
            <a:pPr marL="1439863" lvl="0" indent="-365125" algn="just">
              <a:buFont typeface="Wingdings" panose="05000000000000000000" pitchFamily="2" charset="2"/>
              <a:buChar char="v"/>
            </a:pPr>
            <a:r>
              <a:rPr lang="pt-BR" sz="1400" dirty="0"/>
              <a:t>Ao Banco do Nordeste do Brasil – </a:t>
            </a:r>
            <a:r>
              <a:rPr lang="pt-BR" sz="1400" dirty="0" smtClean="0"/>
              <a:t>BNB – ETENE </a:t>
            </a:r>
            <a:endParaRPr lang="pt-BR" sz="1400" dirty="0"/>
          </a:p>
          <a:p>
            <a:pPr marL="1439863" lvl="0" indent="-365125" algn="just">
              <a:buFont typeface="Wingdings" panose="05000000000000000000" pitchFamily="2" charset="2"/>
              <a:buChar char="v"/>
            </a:pPr>
            <a:r>
              <a:rPr lang="pt-BR" sz="1400" dirty="0"/>
              <a:t>Ao Conselho Nacional de Desenvolvimento Científico e Tecnológico – CNPq...</a:t>
            </a:r>
          </a:p>
          <a:p>
            <a:pPr marL="1439863" lvl="0" indent="-365125" algn="just">
              <a:buFont typeface="Wingdings" panose="05000000000000000000" pitchFamily="2" charset="2"/>
              <a:buChar char="v"/>
            </a:pPr>
            <a:r>
              <a:rPr lang="pt-BR" sz="1400" dirty="0"/>
              <a:t>Ao Ministério da Ciência, Tecnologia e Inovação – MCTI</a:t>
            </a:r>
            <a:r>
              <a:rPr lang="pt-BR" sz="1400" dirty="0" smtClean="0"/>
              <a:t>.</a:t>
            </a:r>
            <a:endParaRPr lang="pt-BR" sz="1400" dirty="0"/>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14</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443537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39900" y="1295400"/>
            <a:ext cx="9156700" cy="4508500"/>
          </a:xfrm>
          <a:ln>
            <a:noFill/>
          </a:ln>
        </p:spPr>
        <p:txBody>
          <a:bodyPr anchor="ctr">
            <a:normAutofit/>
          </a:bodyPr>
          <a:lstStyle/>
          <a:p>
            <a:r>
              <a:rPr lang="pt-BR" altLang="pt-BR" sz="4000" dirty="0" smtClean="0">
                <a:latin typeface="Bradley Hand ITC" panose="03070402050302030203" pitchFamily="66" charset="0"/>
                <a:ea typeface="Times New Roman" panose="02020603050405020304" pitchFamily="18" charset="0"/>
                <a:cs typeface="Calibri" panose="020F0502020204030204" pitchFamily="34" charset="0"/>
              </a:rPr>
              <a:t>ALGUMAS FOTOS anteriores</a:t>
            </a:r>
            <a:endParaRPr lang="pt-BR" sz="4000" dirty="0">
              <a:latin typeface="Bradley Hand ITC" panose="03070402050302030203" pitchFamily="66"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15</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1227603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060964" cy="532660"/>
          </a:xfrm>
          <a:ln>
            <a:noFill/>
          </a:ln>
        </p:spPr>
        <p:txBody>
          <a:bodyPr anchor="ctr">
            <a:normAutofit fontScale="90000"/>
          </a:bodyPr>
          <a:lstStyle/>
          <a:p>
            <a:r>
              <a:rPr lang="pt-BR" altLang="pt-BR" sz="12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12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16</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Espaço Reservado para Imagem 4" descr="070808_1areuniaoproninc 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12788" y="638175"/>
            <a:ext cx="5486400" cy="4114800"/>
          </a:xfrm>
          <a:prstGeom prst="rect">
            <a:avLst/>
          </a:prstGeom>
        </p:spPr>
      </p:pic>
      <p:sp>
        <p:nvSpPr>
          <p:cNvPr id="7" name="Título 1"/>
          <p:cNvSpPr txBox="1">
            <a:spLocks/>
          </p:cNvSpPr>
          <p:nvPr/>
        </p:nvSpPr>
        <p:spPr>
          <a:xfrm>
            <a:off x="712788" y="4827480"/>
            <a:ext cx="5486400" cy="3866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altLang="pt-BR" sz="1600" dirty="0" smtClean="0">
                <a:latin typeface="Arial Black" panose="020B0A04020102020204" pitchFamily="34" charset="0"/>
              </a:rPr>
              <a:t>070808_1areuniaoproninc 001.jpg</a:t>
            </a:r>
          </a:p>
        </p:txBody>
      </p:sp>
      <p:sp>
        <p:nvSpPr>
          <p:cNvPr id="8" name="Espaço Reservado para Texto 3"/>
          <p:cNvSpPr txBox="1">
            <a:spLocks/>
          </p:cNvSpPr>
          <p:nvPr/>
        </p:nvSpPr>
        <p:spPr>
          <a:xfrm>
            <a:off x="6199188" y="1709738"/>
            <a:ext cx="5486400" cy="2417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altLang="pt-BR" dirty="0" smtClean="0"/>
              <a:t>Estagiários Inácio e Thaís, professores Cesário e Hélio lendo a Encomenda PRONINC 2007 A para fins de se elaborar a Carta de Intenção da UVA à Comissão Gestora do PRONINC.</a:t>
            </a:r>
          </a:p>
        </p:txBody>
      </p:sp>
    </p:spTree>
    <p:extLst>
      <p:ext uri="{BB962C8B-B14F-4D97-AF65-F5344CB8AC3E}">
        <p14:creationId xmlns:p14="http://schemas.microsoft.com/office/powerpoint/2010/main" val="3497735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060964" cy="532660"/>
          </a:xfrm>
          <a:ln>
            <a:noFill/>
          </a:ln>
        </p:spPr>
        <p:txBody>
          <a:bodyPr anchor="ctr">
            <a:normAutofit fontScale="90000"/>
          </a:bodyPr>
          <a:lstStyle/>
          <a:p>
            <a:r>
              <a:rPr lang="pt-BR" altLang="pt-BR" sz="12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12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17</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Espaço Reservado para Imagem 4" descr="070808_1areuniaoproninc 0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12788" y="532660"/>
            <a:ext cx="5486400" cy="4114800"/>
          </a:xfrm>
          <a:prstGeom prst="rect">
            <a:avLst/>
          </a:prstGeom>
        </p:spPr>
      </p:pic>
      <p:sp>
        <p:nvSpPr>
          <p:cNvPr id="7" name="Título 1"/>
          <p:cNvSpPr txBox="1">
            <a:spLocks/>
          </p:cNvSpPr>
          <p:nvPr/>
        </p:nvSpPr>
        <p:spPr>
          <a:xfrm>
            <a:off x="712788" y="4787900"/>
            <a:ext cx="5486400" cy="3922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altLang="pt-BR" sz="1600" dirty="0" smtClean="0">
                <a:latin typeface="Arial Black" panose="020B0A04020102020204" pitchFamily="34" charset="0"/>
              </a:rPr>
              <a:t>070808_1areuniaoproninc 003.jpg</a:t>
            </a:r>
          </a:p>
        </p:txBody>
      </p:sp>
      <p:sp>
        <p:nvSpPr>
          <p:cNvPr id="8" name="Espaço Reservado para Texto 3"/>
          <p:cNvSpPr txBox="1">
            <a:spLocks/>
          </p:cNvSpPr>
          <p:nvPr/>
        </p:nvSpPr>
        <p:spPr>
          <a:xfrm>
            <a:off x="6199188" y="532660"/>
            <a:ext cx="5486400" cy="411480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pt-BR" dirty="0" smtClean="0"/>
              <a:t>Professor Paulo Rocha (PJ), técnica e profa. Neuverina, professora Maria do Carmo e João Ribeiro ouvem do professor Chico Guedes, Pró-Reitor Adjunto de Extensão, à época, as explicações sobre a </a:t>
            </a:r>
            <a:r>
              <a:rPr lang="pt-BR" i="1" dirty="0" smtClean="0"/>
              <a:t>Encomenda PRONINC 2007 A</a:t>
            </a:r>
            <a:r>
              <a:rPr lang="pt-BR" dirty="0" smtClean="0"/>
              <a:t>, para fins de se elaborar a Carta de Intenção da UVA à Comissão Gestora do PRONINC</a:t>
            </a:r>
            <a:endParaRPr lang="pt-BR" dirty="0"/>
          </a:p>
        </p:txBody>
      </p:sp>
    </p:spTree>
    <p:extLst>
      <p:ext uri="{BB962C8B-B14F-4D97-AF65-F5344CB8AC3E}">
        <p14:creationId xmlns:p14="http://schemas.microsoft.com/office/powerpoint/2010/main" val="838485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060964" cy="532660"/>
          </a:xfrm>
          <a:ln>
            <a:noFill/>
          </a:ln>
        </p:spPr>
        <p:txBody>
          <a:bodyPr anchor="ctr">
            <a:normAutofit fontScale="90000"/>
          </a:bodyPr>
          <a:lstStyle/>
          <a:p>
            <a:r>
              <a:rPr lang="pt-BR" altLang="pt-BR" sz="12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12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18</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Imagem 4" descr="Banner Incubadora rev.jpg"/>
          <p:cNvPicPr>
            <a:picLocks noChangeAspect="1"/>
          </p:cNvPicPr>
          <p:nvPr/>
        </p:nvPicPr>
        <p:blipFill>
          <a:blip r:embed="rId2"/>
          <a:stretch>
            <a:fillRect/>
          </a:stretch>
        </p:blipFill>
        <p:spPr>
          <a:xfrm>
            <a:off x="1060964" y="0"/>
            <a:ext cx="6700960" cy="6858000"/>
          </a:xfrm>
          <a:prstGeom prst="rect">
            <a:avLst/>
          </a:prstGeom>
        </p:spPr>
      </p:pic>
      <p:sp>
        <p:nvSpPr>
          <p:cNvPr id="7" name="Título 1"/>
          <p:cNvSpPr txBox="1">
            <a:spLocks/>
          </p:cNvSpPr>
          <p:nvPr/>
        </p:nvSpPr>
        <p:spPr>
          <a:xfrm>
            <a:off x="7916644" y="348510"/>
            <a:ext cx="3322856" cy="368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pt-BR" altLang="pt-BR" sz="1400" dirty="0" smtClean="0"/>
              <a:t>080805_griees_h-com-saude 028.JPG</a:t>
            </a:r>
          </a:p>
        </p:txBody>
      </p:sp>
      <p:sp>
        <p:nvSpPr>
          <p:cNvPr id="8" name="Título 1"/>
          <p:cNvSpPr txBox="1">
            <a:spLocks/>
          </p:cNvSpPr>
          <p:nvPr/>
        </p:nvSpPr>
        <p:spPr>
          <a:xfrm>
            <a:off x="7916644" y="697020"/>
            <a:ext cx="3519360" cy="304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pt-BR" altLang="pt-BR" sz="1400" dirty="0" smtClean="0"/>
              <a:t>080805_griees_g-embalo-solidahrio 004.JPG</a:t>
            </a:r>
          </a:p>
        </p:txBody>
      </p:sp>
      <p:sp>
        <p:nvSpPr>
          <p:cNvPr id="9" name="Título 1"/>
          <p:cNvSpPr txBox="1">
            <a:spLocks/>
          </p:cNvSpPr>
          <p:nvPr/>
        </p:nvSpPr>
        <p:spPr>
          <a:xfrm>
            <a:off x="7916644" y="942450"/>
            <a:ext cx="3667216" cy="368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pt-BR" altLang="pt-BR" sz="1400" dirty="0" smtClean="0"/>
              <a:t>080806_griees_f-aje-juah 001.JPG</a:t>
            </a:r>
          </a:p>
        </p:txBody>
      </p:sp>
      <p:sp>
        <p:nvSpPr>
          <p:cNvPr id="10" name="Título 1"/>
          <p:cNvSpPr txBox="1">
            <a:spLocks/>
          </p:cNvSpPr>
          <p:nvPr/>
        </p:nvSpPr>
        <p:spPr>
          <a:xfrm>
            <a:off x="7916644" y="5704520"/>
            <a:ext cx="4027488" cy="3429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pt-BR" altLang="pt-BR" sz="1400" smtClean="0"/>
              <a:t>080814_iessuva-mds&amp;grupos_reuniao 034.JPG</a:t>
            </a:r>
            <a:endParaRPr lang="pt-BR" altLang="pt-BR" sz="1400" dirty="0" smtClean="0"/>
          </a:p>
        </p:txBody>
      </p:sp>
      <p:sp>
        <p:nvSpPr>
          <p:cNvPr id="11" name="Título 1"/>
          <p:cNvSpPr txBox="1">
            <a:spLocks/>
          </p:cNvSpPr>
          <p:nvPr/>
        </p:nvSpPr>
        <p:spPr>
          <a:xfrm>
            <a:off x="7916644" y="2931695"/>
            <a:ext cx="3667216" cy="3683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altLang="pt-BR" sz="1400" dirty="0" smtClean="0"/>
              <a:t>Vamos à luta...</a:t>
            </a:r>
          </a:p>
        </p:txBody>
      </p:sp>
    </p:spTree>
    <p:extLst>
      <p:ext uri="{BB962C8B-B14F-4D97-AF65-F5344CB8AC3E}">
        <p14:creationId xmlns:p14="http://schemas.microsoft.com/office/powerpoint/2010/main" val="3668825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060964" cy="532660"/>
          </a:xfrm>
          <a:ln>
            <a:noFill/>
          </a:ln>
        </p:spPr>
        <p:txBody>
          <a:bodyPr anchor="ctr">
            <a:normAutofit fontScale="90000"/>
          </a:bodyPr>
          <a:lstStyle/>
          <a:p>
            <a:r>
              <a:rPr lang="pt-BR" altLang="pt-BR" sz="12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12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19</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Espaço Reservado para Imagem 4" descr="081027_chiv_sta-juventrural_conc2 06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30482" y="862120"/>
            <a:ext cx="5486400" cy="4114800"/>
          </a:xfrm>
          <a:prstGeom prst="rect">
            <a:avLst/>
          </a:prstGeom>
        </p:spPr>
      </p:pic>
      <p:sp>
        <p:nvSpPr>
          <p:cNvPr id="7" name="Título 1"/>
          <p:cNvSpPr txBox="1">
            <a:spLocks/>
          </p:cNvSpPr>
          <p:nvPr/>
        </p:nvSpPr>
        <p:spPr>
          <a:xfrm>
            <a:off x="530482" y="5006235"/>
            <a:ext cx="4722812" cy="3795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pt-BR" altLang="pt-BR" sz="2000" dirty="0" smtClean="0"/>
              <a:t>081027_chiv_sta-juventrural_conc2 062.jpg</a:t>
            </a:r>
          </a:p>
        </p:txBody>
      </p:sp>
      <p:pic>
        <p:nvPicPr>
          <p:cNvPr id="8" name="Espaço Reservado para Imagem 4" descr="081029_iees-uva_ges-coopasa_camunicip 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97600" y="862120"/>
            <a:ext cx="5486400" cy="4114800"/>
          </a:xfrm>
          <a:prstGeom prst="rect">
            <a:avLst/>
          </a:prstGeom>
        </p:spPr>
      </p:pic>
      <p:sp>
        <p:nvSpPr>
          <p:cNvPr id="9" name="Título 1"/>
          <p:cNvSpPr txBox="1">
            <a:spLocks/>
          </p:cNvSpPr>
          <p:nvPr/>
        </p:nvSpPr>
        <p:spPr>
          <a:xfrm>
            <a:off x="6197600" y="4816528"/>
            <a:ext cx="5486400" cy="566738"/>
          </a:xfrm>
          <a:prstGeom prst="rect">
            <a:avLst/>
          </a:prstGeom>
        </p:spPr>
        <p:txBody>
          <a:bodyPr vert="horz" lIns="91440" tIns="45720" rIns="91440" bIns="45720" rtlCol="0" anchor="b">
            <a:normAutofit fontScale="3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altLang="pt-BR" dirty="0" smtClean="0"/>
              <a:t>081029_iees-uva_ges-coopasa_camunicip 008.jpg</a:t>
            </a:r>
          </a:p>
        </p:txBody>
      </p:sp>
    </p:spTree>
    <p:extLst>
      <p:ext uri="{BB962C8B-B14F-4D97-AF65-F5344CB8AC3E}">
        <p14:creationId xmlns:p14="http://schemas.microsoft.com/office/powerpoint/2010/main" val="774279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Autofit/>
          </a:bodyPr>
          <a:lstStyle/>
          <a:p>
            <a:r>
              <a:rPr lang="pt-BR" sz="1800" b="1" i="1" dirty="0" smtClean="0">
                <a:latin typeface="Aharoni" panose="02010803020104030203" pitchFamily="2" charset="-79"/>
                <a:cs typeface="Aharoni" panose="02010803020104030203" pitchFamily="2" charset="-79"/>
              </a:rPr>
              <a:t>Somos do interior do Ceará...</a:t>
            </a:r>
            <a:endParaRPr lang="pt-BR" sz="1800" b="1" i="1" dirty="0">
              <a:latin typeface="Aharoni" panose="02010803020104030203" pitchFamily="2" charset="-79"/>
              <a:cs typeface="Aharoni" panose="02010803020104030203" pitchFamily="2" charset="-79"/>
            </a:endParaRPr>
          </a:p>
        </p:txBody>
      </p:sp>
      <p:pic>
        <p:nvPicPr>
          <p:cNvPr id="3" name="Imagem 2"/>
          <p:cNvPicPr/>
          <p:nvPr/>
        </p:nvPicPr>
        <p:blipFill>
          <a:blip r:embed="rId2">
            <a:extLst>
              <a:ext uri="{28A0092B-C50C-407E-A947-70E740481C1C}">
                <a14:useLocalDpi xmlns:a14="http://schemas.microsoft.com/office/drawing/2010/main" val="0"/>
              </a:ext>
            </a:extLst>
          </a:blip>
          <a:srcRect/>
          <a:stretch>
            <a:fillRect/>
          </a:stretch>
        </p:blipFill>
        <p:spPr bwMode="auto">
          <a:xfrm>
            <a:off x="468283" y="698816"/>
            <a:ext cx="5151280" cy="3053993"/>
          </a:xfrm>
          <a:prstGeom prst="rect">
            <a:avLst/>
          </a:prstGeom>
          <a:noFill/>
          <a:ln>
            <a:noFill/>
          </a:ln>
        </p:spPr>
      </p:pic>
      <p:pic>
        <p:nvPicPr>
          <p:cNvPr id="4" name="Imagem 3"/>
          <p:cNvPicPr/>
          <p:nvPr/>
        </p:nvPicPr>
        <p:blipFill>
          <a:blip r:embed="rId3">
            <a:extLst>
              <a:ext uri="{28A0092B-C50C-407E-A947-70E740481C1C}">
                <a14:useLocalDpi xmlns:a14="http://schemas.microsoft.com/office/drawing/2010/main" val="0"/>
              </a:ext>
            </a:extLst>
          </a:blip>
          <a:srcRect/>
          <a:stretch>
            <a:fillRect/>
          </a:stretch>
        </p:blipFill>
        <p:spPr bwMode="auto">
          <a:xfrm>
            <a:off x="468283" y="3772107"/>
            <a:ext cx="3020060" cy="2687320"/>
          </a:xfrm>
          <a:prstGeom prst="rect">
            <a:avLst/>
          </a:prstGeom>
          <a:noFill/>
          <a:ln>
            <a:noFill/>
          </a:ln>
        </p:spPr>
      </p:pic>
      <p:sp>
        <p:nvSpPr>
          <p:cNvPr id="5" name="Caixa de Texto 2"/>
          <p:cNvSpPr txBox="1">
            <a:spLocks noChangeArrowheads="1"/>
          </p:cNvSpPr>
          <p:nvPr/>
        </p:nvSpPr>
        <p:spPr bwMode="auto">
          <a:xfrm>
            <a:off x="4060476" y="4150975"/>
            <a:ext cx="1559087" cy="1747569"/>
          </a:xfrm>
          <a:prstGeom prst="rect">
            <a:avLst/>
          </a:prstGeom>
          <a:solidFill>
            <a:srgbClr val="FFFFFF"/>
          </a:solidFill>
          <a:ln w="9525">
            <a:solidFill>
              <a:schemeClr val="accent2">
                <a:lumMod val="60000"/>
                <a:lumOff val="40000"/>
              </a:schemeClr>
            </a:solidFill>
            <a:miter lim="800000"/>
            <a:headEnd/>
            <a:tailEnd/>
          </a:ln>
        </p:spPr>
        <p:txBody>
          <a:bodyPr rot="0" vert="horz" wrap="square" lIns="91440" tIns="45720" rIns="91440" bIns="45720" anchor="t" anchorCtr="0">
            <a:noAutofit/>
          </a:bodyPr>
          <a:lstStyle/>
          <a:p>
            <a:pPr>
              <a:lnSpc>
                <a:spcPct val="107000"/>
              </a:lnSpc>
              <a:spcBef>
                <a:spcPts val="1400"/>
              </a:spcBef>
              <a:spcAft>
                <a:spcPts val="800"/>
              </a:spcAft>
            </a:pPr>
            <a:endParaRPr lang="pt-BR" sz="1100" dirty="0" smtClean="0"/>
          </a:p>
          <a:p>
            <a:pPr>
              <a:lnSpc>
                <a:spcPct val="107000"/>
              </a:lnSpc>
              <a:spcBef>
                <a:spcPts val="1400"/>
              </a:spcBef>
              <a:spcAft>
                <a:spcPts val="800"/>
              </a:spcAft>
            </a:pPr>
            <a:endParaRPr lang="pt-BR" sz="1100" dirty="0"/>
          </a:p>
          <a:p>
            <a:pPr>
              <a:lnSpc>
                <a:spcPct val="107000"/>
              </a:lnSpc>
              <a:spcBef>
                <a:spcPts val="1400"/>
              </a:spcBef>
              <a:spcAft>
                <a:spcPts val="800"/>
              </a:spcAft>
            </a:pPr>
            <a:endParaRPr lang="pt-BR" sz="1100" dirty="0" smtClean="0"/>
          </a:p>
          <a:p>
            <a:endParaRPr lang="pt-BR" sz="1100" dirty="0" smtClean="0"/>
          </a:p>
          <a:p>
            <a:pPr algn="r"/>
            <a:r>
              <a:rPr lang="pt-BR" sz="1200" dirty="0" smtClean="0"/>
              <a:t>O </a:t>
            </a:r>
            <a:r>
              <a:rPr lang="pt-BR" sz="1200" dirty="0"/>
              <a:t>brasão atual.</a:t>
            </a:r>
          </a:p>
          <a:p>
            <a:pPr>
              <a:lnSpc>
                <a:spcPct val="107000"/>
              </a:lnSpc>
              <a:spcBef>
                <a:spcPts val="1400"/>
              </a:spcBef>
              <a:spcAft>
                <a:spcPts val="800"/>
              </a:spcAft>
            </a:pPr>
            <a:endParaRPr lang="pt-BR"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400"/>
              </a:spcBef>
              <a:spcAft>
                <a:spcPts val="800"/>
              </a:spcAft>
            </a:pPr>
            <a:endParaRPr lang="pt-BR"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Bef>
                <a:spcPts val="1400"/>
              </a:spcBef>
              <a:spcAft>
                <a:spcPts val="800"/>
              </a:spcAft>
            </a:pPr>
            <a:endParaRPr lang="pt-BR"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m 5" descr="C:\Users\Guedes\Documents\0_SISTEMARQUIVO CG final2011-12 (re)inicia131207\0 RAZ-iees.1a a entLSol 2014.1 a IEEScoop ABRUEM\untitled.png"/>
          <p:cNvPicPr/>
          <p:nvPr/>
        </p:nvPicPr>
        <p:blipFill>
          <a:blip r:embed="rId4">
            <a:extLst>
              <a:ext uri="{28A0092B-C50C-407E-A947-70E740481C1C}">
                <a14:useLocalDpi xmlns:a14="http://schemas.microsoft.com/office/drawing/2010/main" val="0"/>
              </a:ext>
            </a:extLst>
          </a:blip>
          <a:srcRect/>
          <a:stretch>
            <a:fillRect/>
          </a:stretch>
        </p:blipFill>
        <p:spPr bwMode="auto">
          <a:xfrm>
            <a:off x="4060476" y="4081283"/>
            <a:ext cx="1017216" cy="1271951"/>
          </a:xfrm>
          <a:prstGeom prst="rect">
            <a:avLst/>
          </a:prstGeom>
          <a:noFill/>
          <a:ln>
            <a:noFill/>
          </a:ln>
        </p:spPr>
      </p:pic>
      <p:sp>
        <p:nvSpPr>
          <p:cNvPr id="7" name="Rectangle 1"/>
          <p:cNvSpPr>
            <a:spLocks noChangeArrowheads="1"/>
          </p:cNvSpPr>
          <p:nvPr/>
        </p:nvSpPr>
        <p:spPr bwMode="auto">
          <a:xfrm>
            <a:off x="5746757" y="724283"/>
            <a:ext cx="557517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 A sede da Universidade Estadual Vale do Acaraú –UVA está localizada no Município de Sobral, região noroeste do Estado do Ceará, predominantemente de clima semiárido, dista 224 km da capital, Fortaleza, sendo o Município parte integrante da </a:t>
            </a:r>
            <a:r>
              <a:rPr kumimoji="0" lang="pt-BR" altLang="pt-BR" sz="1600" b="1"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Macrorregião Sobral / Ibiapaba</a:t>
            </a:r>
            <a:r>
              <a:rPr kumimoji="0" lang="pt-BR" altLang="pt-BR" sz="1600" b="1" i="0" u="none" strike="noStrike" cap="none" normalizeH="0" baseline="30000" dirty="0" smtClean="0">
                <a:ln>
                  <a:noFill/>
                </a:ln>
                <a:solidFill>
                  <a:srgbClr val="002060"/>
                </a:solidFill>
                <a:effectLst/>
                <a:ea typeface="Calibri" panose="020F0502020204030204" pitchFamily="34" charset="0"/>
                <a:cs typeface="Calibri" panose="020F0502020204030204" pitchFamily="34" charset="0"/>
                <a:hlinkClick r:id="rId5"/>
              </a:rPr>
              <a:t>[</a:t>
            </a:r>
            <a:r>
              <a:rPr kumimoji="0" lang="pt-BR" altLang="pt-BR" sz="1600" b="1" i="0" u="none" strike="noStrike" cap="none" normalizeH="0" baseline="30000" dirty="0" smtClean="0" bmk="">
                <a:ln>
                  <a:noFill/>
                </a:ln>
                <a:solidFill>
                  <a:srgbClr val="002060"/>
                </a:solidFill>
                <a:effectLst/>
                <a:ea typeface="Calibri" panose="020F0502020204030204" pitchFamily="34" charset="0"/>
                <a:cs typeface="Calibri" panose="020F0502020204030204" pitchFamily="34" charset="0"/>
                <a:hlinkClick r:id="rId5"/>
              </a:rPr>
              <a:t>1]</a:t>
            </a:r>
            <a:r>
              <a:rPr kumimoji="0" lang="pt-BR" altLang="pt-BR" sz="1600" b="0" i="0" u="none" strike="noStrike" cap="none" normalizeH="0" baseline="0" dirty="0" smtClean="0">
                <a:ln>
                  <a:noFill/>
                </a:ln>
                <a:solidFill>
                  <a:schemeClr val="tx1"/>
                </a:solidFill>
                <a:effectLst/>
                <a:ea typeface="Calibri" panose="020F0502020204030204" pitchFamily="34" charset="0"/>
                <a:cs typeface="Calibri" panose="020F0502020204030204" pitchFamily="34" charset="0"/>
              </a:rPr>
              <a:t>, esta, constituída por 29 municípios numa área territorial de 16.662,9 km², o que corresponde a 11,2% da área total do Estado do Ceará, com um número de moradores já próximo de 1 milhão de habitantes. </a:t>
            </a:r>
            <a:endParaRPr kumimoji="0" lang="pt-BR" altLang="pt-BR" sz="1600" b="0" i="0" u="none" strike="noStrike" cap="none" normalizeH="0" baseline="0" dirty="0" smtClean="0">
              <a:ln>
                <a:noFill/>
              </a:ln>
              <a:solidFill>
                <a:schemeClr val="tx1"/>
              </a:solidFill>
              <a:effectLst/>
            </a:endParaRPr>
          </a:p>
        </p:txBody>
      </p:sp>
      <p:sp>
        <p:nvSpPr>
          <p:cNvPr id="9" name="Rectangle 3"/>
          <p:cNvSpPr>
            <a:spLocks noChangeArrowheads="1"/>
          </p:cNvSpPr>
          <p:nvPr/>
        </p:nvSpPr>
        <p:spPr bwMode="auto">
          <a:xfrm>
            <a:off x="5740783" y="3011451"/>
            <a:ext cx="55811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pt-BR" altLang="pt-BR" sz="1200" b="1" baseline="30000" dirty="0" smtClean="0">
                <a:solidFill>
                  <a:srgbClr val="002060"/>
                </a:solidFill>
                <a:ea typeface="Times New Roman" panose="02020603050405020304" pitchFamily="18" charset="0"/>
                <a:cs typeface="Calibri" panose="020F0502020204030204" pitchFamily="34" charset="0"/>
                <a:hlinkClick r:id="rId6"/>
              </a:rPr>
              <a:t> </a:t>
            </a:r>
            <a:r>
              <a:rPr lang="pt-BR" altLang="pt-BR" sz="1200" b="1" baseline="30000" dirty="0">
                <a:solidFill>
                  <a:srgbClr val="002060"/>
                </a:solidFill>
                <a:ea typeface="Times New Roman" panose="02020603050405020304" pitchFamily="18" charset="0"/>
                <a:cs typeface="Calibri" panose="020F0502020204030204" pitchFamily="34" charset="0"/>
                <a:hlinkClick r:id="rId6"/>
              </a:rPr>
              <a:t>[</a:t>
            </a:r>
            <a:r>
              <a:rPr lang="pt-BR" altLang="pt-BR" sz="1200" b="1" baseline="30000" dirty="0" bmk="">
                <a:solidFill>
                  <a:srgbClr val="002060"/>
                </a:solidFill>
                <a:ea typeface="Times New Roman" panose="02020603050405020304" pitchFamily="18" charset="0"/>
                <a:cs typeface="Calibri" panose="020F0502020204030204" pitchFamily="34" charset="0"/>
                <a:hlinkClick r:id="rId6"/>
              </a:rPr>
              <a:t>1]</a:t>
            </a:r>
            <a:r>
              <a:rPr lang="pt-BR" altLang="pt-BR" sz="1200" b="1" dirty="0">
                <a:solidFill>
                  <a:srgbClr val="002060"/>
                </a:solidFill>
                <a:ea typeface="Times New Roman" panose="02020603050405020304" pitchFamily="18" charset="0"/>
                <a:cs typeface="Calibri" panose="020F0502020204030204" pitchFamily="34" charset="0"/>
              </a:rPr>
              <a:t> </a:t>
            </a:r>
            <a:r>
              <a:rPr lang="pt-BR" altLang="pt-BR" sz="1200" dirty="0">
                <a:ea typeface="Times New Roman" panose="02020603050405020304" pitchFamily="18" charset="0"/>
                <a:cs typeface="Calibri" panose="020F0502020204030204" pitchFamily="34" charset="0"/>
              </a:rPr>
              <a:t>Lembrando ainda forte influência da Universidade UVA nas Macrorregião do Litoral Oeste e Macrorregião Sertão </a:t>
            </a:r>
            <a:r>
              <a:rPr lang="pt-BR" altLang="pt-BR" sz="1200" dirty="0" smtClean="0">
                <a:ea typeface="Times New Roman" panose="02020603050405020304" pitchFamily="18" charset="0"/>
                <a:cs typeface="Calibri" panose="020F0502020204030204" pitchFamily="34" charset="0"/>
              </a:rPr>
              <a:t>Central (a IEES-UVA, sob variados estágios de processos de incubação em comunidade, dialoga com grupos dos Territórios de Cidadania e análogos Territórios Rurais a saber: Sobral, Serra da Ibiapaba, Litoral Extremo Oeste e Vales do Curu e Aracatiaçu)</a:t>
            </a:r>
            <a:endParaRPr lang="pt-BR" altLang="pt-BR" sz="1200" dirty="0"/>
          </a:p>
        </p:txBody>
      </p:sp>
      <p:sp>
        <p:nvSpPr>
          <p:cNvPr id="10" name="Retângulo 9"/>
          <p:cNvSpPr/>
          <p:nvPr/>
        </p:nvSpPr>
        <p:spPr>
          <a:xfrm>
            <a:off x="5740783" y="4363039"/>
            <a:ext cx="5581151" cy="1569660"/>
          </a:xfrm>
          <a:prstGeom prst="rect">
            <a:avLst/>
          </a:prstGeom>
        </p:spPr>
        <p:txBody>
          <a:bodyPr wrap="square">
            <a:spAutoFit/>
          </a:bodyPr>
          <a:lstStyle/>
          <a:p>
            <a:pPr algn="just"/>
            <a:r>
              <a:rPr lang="pt-BR" sz="1600" dirty="0">
                <a:ea typeface="Calibri" panose="020F0502020204030204" pitchFamily="34" charset="0"/>
                <a:cs typeface="Times New Roman" panose="02020603050405020304" pitchFamily="18" charset="0"/>
              </a:rPr>
              <a:t>1968 </a:t>
            </a:r>
            <a:r>
              <a:rPr lang="pt-BR" sz="1600" dirty="0" smtClean="0">
                <a:ea typeface="Calibri" panose="020F0502020204030204" pitchFamily="34" charset="0"/>
                <a:cs typeface="Times New Roman" panose="02020603050405020304" pitchFamily="18" charset="0"/>
              </a:rPr>
              <a:t>– </a:t>
            </a:r>
            <a:r>
              <a:rPr lang="pt-BR" sz="1600" b="1" dirty="0" smtClean="0"/>
              <a:t>1994</a:t>
            </a:r>
            <a:r>
              <a:rPr lang="pt-BR" sz="1600" dirty="0"/>
              <a:t>:</a:t>
            </a:r>
            <a:r>
              <a:rPr lang="pt-BR" sz="1600" dirty="0" smtClean="0"/>
              <a:t> </a:t>
            </a:r>
            <a:r>
              <a:rPr lang="pt-BR" sz="1600" dirty="0"/>
              <a:t>A UVA é reconhecida pelo Conselho de Educação do Ceará através do Parecer nº. 318/94 de 08/03/1994, homologado pelo Governador Ciro Ferreira Gomes e sancionado pela Portaria Ministerial nº. 821 de 31/05/1994 do Ministério da Educação e do Desporto, publicada no Diário Oficial da União de 01/06/1994</a:t>
            </a:r>
            <a:r>
              <a:rPr lang="pt-BR" sz="1600" dirty="0" smtClean="0"/>
              <a:t>.</a:t>
            </a:r>
            <a:endParaRPr lang="pt-BR" sz="1600" dirty="0"/>
          </a:p>
        </p:txBody>
      </p:sp>
      <p:sp>
        <p:nvSpPr>
          <p:cNvPr id="8" name="Espaço Reservado para Número de Slide 7"/>
          <p:cNvSpPr>
            <a:spLocks noGrp="1"/>
          </p:cNvSpPr>
          <p:nvPr>
            <p:ph type="sldNum" sz="quarter" idx="12"/>
          </p:nvPr>
        </p:nvSpPr>
        <p:spPr/>
        <p:txBody>
          <a:bodyPr/>
          <a:lstStyle/>
          <a:p>
            <a:fld id="{AD9373CF-B0E1-4820-AA5F-057C2BC1014F}" type="slidenum">
              <a:rPr lang="pt-BR" smtClean="0"/>
              <a:t>2</a:t>
            </a:fld>
            <a:endParaRPr lang="pt-BR"/>
          </a:p>
        </p:txBody>
      </p:sp>
      <p:sp>
        <p:nvSpPr>
          <p:cNvPr id="11" name="Espaço Reservado para Rodapé 10"/>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2443637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34014" y="1047565"/>
            <a:ext cx="1060964" cy="523783"/>
          </a:xfrm>
          <a:ln>
            <a:noFill/>
          </a:ln>
        </p:spPr>
        <p:txBody>
          <a:bodyPr anchor="ctr">
            <a:normAutofit fontScale="90000"/>
          </a:bodyPr>
          <a:lstStyle/>
          <a:p>
            <a:r>
              <a:rPr lang="pt-BR" altLang="pt-BR" sz="12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12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20</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7" name="Título 1"/>
          <p:cNvSpPr txBox="1">
            <a:spLocks/>
          </p:cNvSpPr>
          <p:nvPr/>
        </p:nvSpPr>
        <p:spPr>
          <a:xfrm rot="5400000">
            <a:off x="6025854" y="3010646"/>
            <a:ext cx="5877268" cy="144016"/>
          </a:xfrm>
          <a:prstGeom prst="rect">
            <a:avLst/>
          </a:prstGeom>
        </p:spPr>
        <p:txBody>
          <a:bodyPr vert="vert270"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1000" smtClean="0">
                <a:solidFill>
                  <a:schemeClr val="bg1"/>
                </a:solidFill>
              </a:rPr>
              <a:t>Perfil Organizacional </a:t>
            </a:r>
            <a:r>
              <a:rPr lang="pt-BR" sz="1000" b="1" i="1" smtClean="0">
                <a:solidFill>
                  <a:schemeClr val="bg1"/>
                </a:solidFill>
              </a:rPr>
              <a:t>IEES-UVA</a:t>
            </a:r>
            <a:r>
              <a:rPr lang="pt-BR" sz="1000" smtClean="0">
                <a:solidFill>
                  <a:schemeClr val="bg1"/>
                </a:solidFill>
              </a:rPr>
              <a:t> – 23/05/2012</a:t>
            </a:r>
            <a:endParaRPr lang="pt-BR" sz="1000" dirty="0">
              <a:solidFill>
                <a:schemeClr val="bg1"/>
              </a:solidFill>
            </a:endParaRPr>
          </a:p>
        </p:txBody>
      </p:sp>
      <p:sp>
        <p:nvSpPr>
          <p:cNvPr id="9" name="Espaço Reservado para Número de Slide 8"/>
          <p:cNvSpPr>
            <a:spLocks noGrp="1"/>
          </p:cNvSpPr>
          <p:nvPr/>
        </p:nvSpPr>
        <p:spPr bwMode="auto">
          <a:xfrm>
            <a:off x="8686800" y="6232227"/>
            <a:ext cx="421704" cy="365125"/>
          </a:xfrm>
          <a:prstGeom prst="rect">
            <a:avLst/>
          </a:prstGeom>
          <a:noFill/>
          <a:ln w="9525">
            <a:noFill/>
            <a:miter lim="800000"/>
            <a:headEnd/>
            <a:tailEnd/>
          </a:ln>
        </p:spPr>
        <p:txBody>
          <a:bodyPr anchor="ctr"/>
          <a:lstStyle/>
          <a:p>
            <a:pPr algn="r">
              <a:buFont typeface="Times New Roman" pitchFamily="18" charset="0"/>
              <a:buNone/>
            </a:pPr>
            <a:fld id="{AA01529E-CC21-444C-85C4-F16C35E5F0D4}" type="slidenum">
              <a:rPr lang="pt-BR" sz="1200">
                <a:solidFill>
                  <a:srgbClr val="FFFFFF"/>
                </a:solidFill>
                <a:latin typeface="Calibri" pitchFamily="34" charset="0"/>
              </a:rPr>
              <a:pPr algn="r">
                <a:buFont typeface="Times New Roman" pitchFamily="18" charset="0"/>
                <a:buNone/>
              </a:pPr>
              <a:t>20</a:t>
            </a:fld>
            <a:endParaRPr lang="pt-BR" sz="1200" dirty="0">
              <a:solidFill>
                <a:srgbClr val="FFFFFF"/>
              </a:solidFill>
              <a:latin typeface="Calibri" pitchFamily="34" charset="0"/>
            </a:endParaRPr>
          </a:p>
        </p:txBody>
      </p:sp>
      <p:sp>
        <p:nvSpPr>
          <p:cNvPr id="11" name="Rectangle 27"/>
          <p:cNvSpPr>
            <a:spLocks noChangeArrowheads="1"/>
          </p:cNvSpPr>
          <p:nvPr/>
        </p:nvSpPr>
        <p:spPr bwMode="auto">
          <a:xfrm>
            <a:off x="0" y="-14288"/>
            <a:ext cx="9144000" cy="0"/>
          </a:xfrm>
          <a:prstGeom prst="rect">
            <a:avLst/>
          </a:prstGeom>
          <a:noFill/>
          <a:ln w="9525">
            <a:noFill/>
            <a:miter lim="800000"/>
            <a:headEnd/>
            <a:tailEnd/>
          </a:ln>
        </p:spPr>
        <p:txBody>
          <a:bodyPr wrap="none" anchor="ctr">
            <a:spAutoFit/>
          </a:bodyPr>
          <a:lstStyle/>
          <a:p>
            <a:endParaRPr lang="pt-BR"/>
          </a:p>
        </p:txBody>
      </p:sp>
      <p:pic>
        <p:nvPicPr>
          <p:cNvPr id="12" name="Picture 2" descr="C:\Users\Public\Pictures\z_1.My Pictures diversos\101124_centro cooperativo sta3 - instalacao\DSCF1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3740" y="116291"/>
            <a:ext cx="172819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Public\Pictures\z_1.My Pictures diversos\101124_centro cooperativo sta3 - instalacao\DSCF14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3528" y="116291"/>
            <a:ext cx="1727036"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Public\Pictures\z_1.My Pictures diversos\101124_centro cooperativo sta3 - instalacao\DSCF14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616" y="104132"/>
            <a:ext cx="1728192" cy="12976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Public\Pictures\z_1.My Pictures diversos\101124_centro cooperativo sta3 - instalacao\DSCF14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376" y="1473385"/>
            <a:ext cx="172819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Public\Pictures\z_1.My Pictures diversos\101124_centro cooperativo sta3 - instalacao\DSCF15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32840" y="1495297"/>
            <a:ext cx="172819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Public\Pictures\z_1.My Pictures diversos\101124_centro cooperativo sta3 - instalacao\DSCF159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9355" y="147612"/>
            <a:ext cx="1794168"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Public\Pictures\z_1.My Pictures diversos\101124_centro cooperativo sta3 - instalacao\DSCF161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81324" y="2893652"/>
            <a:ext cx="1728192" cy="13325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Public\Pictures\z_1.My Pictures diversos\101124_centro cooperativo sta3 - instalacao\DSCF162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043" y="4396342"/>
            <a:ext cx="1788572" cy="1296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Users\Public\Pictures\z_1.My Pictures diversos\101124_centro cooperativo sta3 - instalacao\DSCF166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47745" y="2919364"/>
            <a:ext cx="1776187"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Public\Pictures\z_1.My Pictures diversos\101124_centro cooperativo sta3 - instalacao\DSCF167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43528" y="4414160"/>
            <a:ext cx="1793733" cy="1329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Users\Public\Pictures\z_1.My Pictures diversos\101124_centro cooperativo sta3 - instalacao\DSCF167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28582" y="4417250"/>
            <a:ext cx="172819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Users\Public\Pictures\z_1.My Pictures diversos\101124_centro cooperativo sta3 - instalacao\DSCF167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68825" y="4400735"/>
            <a:ext cx="1728193"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C:\Users\Public\Pictures\z_1.My Pictures diversos\101124_centro cooperativo sta3 - instalacao\DSCF1667.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81324" y="4396343"/>
            <a:ext cx="187736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C:\Users\Public\Pictures\z_1.My Pictures diversos\101124_centro cooperativo sta3 - instalacao\DSCF164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62161" y="2893652"/>
            <a:ext cx="172819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7" descr="C:\Users\Public\Pictures\z_1.My Pictures diversos\101124_centro cooperativo sta3 - instalacao\DSCF164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4947" y="116291"/>
            <a:ext cx="1762446" cy="13301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C:\Users\Public\Pictures\z_1.My Pictures diversos\101124_centro cooperativo sta3 - instalacao\DSCF1620.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1041" y="1502643"/>
            <a:ext cx="1780721" cy="12972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9" descr="C:\Users\Public\Pictures\z_1.My Pictures diversos\101124_centro cooperativo sta3 - instalacao\DSCF1619.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99355" y="1505810"/>
            <a:ext cx="1794168" cy="1275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C:\Users\Public\Pictures\z_1.My Pictures diversos\101124_centro cooperativo sta3 - instalacao\DSCF1618.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25245" y="1502643"/>
            <a:ext cx="1816789" cy="12972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C:\Users\Public\Pictures\z_1.My Pictures diversos\101124_centro cooperativo sta3 - instalacao\DSCF1594.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9638" y="2942316"/>
            <a:ext cx="1775610" cy="13325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3" descr="C:\Users\Public\Pictures\z_1.My Pictures diversos\101124_centro cooperativo sta3 - instalacao\DSCF1580.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128582" y="2930048"/>
            <a:ext cx="1722276" cy="1296144"/>
          </a:xfrm>
          <a:prstGeom prst="rect">
            <a:avLst/>
          </a:prstGeom>
          <a:noFill/>
          <a:extLst>
            <a:ext uri="{909E8E84-426E-40DD-AFC4-6F175D3DCCD1}">
              <a14:hiddenFill xmlns:a14="http://schemas.microsoft.com/office/drawing/2010/main">
                <a:solidFill>
                  <a:srgbClr val="FFFFFF"/>
                </a:solidFill>
              </a14:hiddenFill>
            </a:ext>
          </a:extLst>
        </p:spPr>
      </p:pic>
      <p:sp>
        <p:nvSpPr>
          <p:cNvPr id="33" name="Título 1"/>
          <p:cNvSpPr txBox="1">
            <a:spLocks/>
          </p:cNvSpPr>
          <p:nvPr/>
        </p:nvSpPr>
        <p:spPr>
          <a:xfrm rot="20209168">
            <a:off x="2077374" y="2029311"/>
            <a:ext cx="1656184" cy="548439"/>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200" dirty="0" smtClean="0">
                <a:solidFill>
                  <a:srgbClr val="C00000"/>
                </a:solidFill>
                <a:latin typeface="Arial Black" panose="020B0A04020102020204" pitchFamily="34" charset="0"/>
              </a:rPr>
              <a:t>CENTRO COOPERATIVO STA – 24/11/2010</a:t>
            </a:r>
            <a:endParaRPr lang="pt-BR" sz="1200" dirty="0">
              <a:solidFill>
                <a:srgbClr val="C00000"/>
              </a:solidFill>
              <a:latin typeface="Arial Black" panose="020B0A04020102020204" pitchFamily="34" charset="0"/>
            </a:endParaRPr>
          </a:p>
        </p:txBody>
      </p:sp>
      <p:sp>
        <p:nvSpPr>
          <p:cNvPr id="34" name="Seta em curva para a direita 33"/>
          <p:cNvSpPr/>
          <p:nvPr/>
        </p:nvSpPr>
        <p:spPr>
          <a:xfrm rot="1722945">
            <a:off x="2130317" y="1717236"/>
            <a:ext cx="875053" cy="5115239"/>
          </a:xfrm>
          <a:prstGeom prst="curvedRightArrow">
            <a:avLst>
              <a:gd name="adj1" fmla="val 13908"/>
              <a:gd name="adj2" fmla="val 50869"/>
              <a:gd name="adj3" fmla="val 28494"/>
            </a:avLst>
          </a:prstGeom>
          <a:solidFill>
            <a:srgbClr val="C00000">
              <a:alpha val="1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C00000"/>
              </a:solidFill>
            </a:endParaRPr>
          </a:p>
        </p:txBody>
      </p:sp>
    </p:spTree>
    <p:extLst>
      <p:ext uri="{BB962C8B-B14F-4D97-AF65-F5344CB8AC3E}">
        <p14:creationId xmlns:p14="http://schemas.microsoft.com/office/powerpoint/2010/main" val="3068956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291" y="27106"/>
            <a:ext cx="1060964" cy="505553"/>
          </a:xfrm>
          <a:ln>
            <a:noFill/>
          </a:ln>
        </p:spPr>
        <p:txBody>
          <a:bodyPr anchor="ctr">
            <a:no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21</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sz="1800"/>
          </a:p>
        </p:txBody>
      </p:sp>
      <p:sp>
        <p:nvSpPr>
          <p:cNvPr id="8" name="Espaço Reservado para Número de Slide 8"/>
          <p:cNvSpPr>
            <a:spLocks noGrp="1"/>
          </p:cNvSpPr>
          <p:nvPr/>
        </p:nvSpPr>
        <p:spPr bwMode="auto">
          <a:xfrm>
            <a:off x="8686800" y="6304235"/>
            <a:ext cx="421704" cy="365125"/>
          </a:xfrm>
          <a:prstGeom prst="rect">
            <a:avLst/>
          </a:prstGeom>
          <a:noFill/>
          <a:ln w="9525">
            <a:noFill/>
            <a:miter lim="800000"/>
            <a:headEnd/>
            <a:tailEnd/>
          </a:ln>
        </p:spPr>
        <p:txBody>
          <a:bodyPr anchor="ctr"/>
          <a:lstStyle/>
          <a:p>
            <a:pPr algn="r">
              <a:buFont typeface="Times New Roman" pitchFamily="18" charset="0"/>
              <a:buNone/>
            </a:pPr>
            <a:fld id="{AA01529E-CC21-444C-85C4-F16C35E5F0D4}" type="slidenum">
              <a:rPr lang="pt-BR" sz="1200">
                <a:solidFill>
                  <a:srgbClr val="FFFFFF"/>
                </a:solidFill>
                <a:latin typeface="Calibri" pitchFamily="34" charset="0"/>
              </a:rPr>
              <a:pPr algn="r">
                <a:buFont typeface="Times New Roman" pitchFamily="18" charset="0"/>
                <a:buNone/>
              </a:pPr>
              <a:t>21</a:t>
            </a:fld>
            <a:endParaRPr lang="pt-BR" sz="1200" dirty="0">
              <a:solidFill>
                <a:srgbClr val="FFFFFF"/>
              </a:solidFill>
              <a:latin typeface="Calibri" pitchFamily="34" charset="0"/>
            </a:endParaRPr>
          </a:p>
        </p:txBody>
      </p:sp>
      <p:sp>
        <p:nvSpPr>
          <p:cNvPr id="9" name="Rectangle 9"/>
          <p:cNvSpPr>
            <a:spLocks noChangeArrowheads="1"/>
          </p:cNvSpPr>
          <p:nvPr/>
        </p:nvSpPr>
        <p:spPr bwMode="auto">
          <a:xfrm>
            <a:off x="0" y="-14288"/>
            <a:ext cx="9144000" cy="0"/>
          </a:xfrm>
          <a:prstGeom prst="rect">
            <a:avLst/>
          </a:prstGeom>
          <a:noFill/>
          <a:ln w="9525">
            <a:noFill/>
            <a:miter lim="800000"/>
            <a:headEnd/>
            <a:tailEnd/>
          </a:ln>
        </p:spPr>
        <p:txBody>
          <a:bodyPr wrap="none" anchor="ctr">
            <a:spAutoFit/>
          </a:bodyPr>
          <a:lstStyle/>
          <a:p>
            <a:endParaRPr lang="pt-BR" sz="1800"/>
          </a:p>
        </p:txBody>
      </p:sp>
      <p:sp>
        <p:nvSpPr>
          <p:cNvPr id="10" name="Rectangle 27"/>
          <p:cNvSpPr>
            <a:spLocks noChangeArrowheads="1"/>
          </p:cNvSpPr>
          <p:nvPr/>
        </p:nvSpPr>
        <p:spPr bwMode="auto">
          <a:xfrm>
            <a:off x="0" y="-14288"/>
            <a:ext cx="9144000" cy="0"/>
          </a:xfrm>
          <a:prstGeom prst="rect">
            <a:avLst/>
          </a:prstGeom>
          <a:noFill/>
          <a:ln w="9525">
            <a:noFill/>
            <a:miter lim="800000"/>
            <a:headEnd/>
            <a:tailEnd/>
          </a:ln>
        </p:spPr>
        <p:txBody>
          <a:bodyPr wrap="none" anchor="ctr">
            <a:spAutoFit/>
          </a:bodyPr>
          <a:lstStyle/>
          <a:p>
            <a:endParaRPr lang="pt-BR"/>
          </a:p>
        </p:txBody>
      </p:sp>
      <p:pic>
        <p:nvPicPr>
          <p:cNvPr id="16" name="Picture 26" descr="C:\Users\Public\Pictures\120316_pre assemb coopasa prev 30mar2012\DSCF5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9028" y="359471"/>
            <a:ext cx="3376591" cy="27672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7" descr="C:\Users\Public\Pictures\120316_pre assemb coopasa prev 30mar2012\DSCF5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677" y="359471"/>
            <a:ext cx="3382865" cy="27672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descr="C:\Users\Public\Pictures\120316_pre assemb coopasa prev 30mar2012\DSCF5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0318" y="359471"/>
            <a:ext cx="3355760" cy="27832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Public\Pictures\120316_pre assemb coopasa prev 30mar2012\DSCF50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028" y="3330728"/>
            <a:ext cx="3376591" cy="26972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Public\Pictures\120316_pre assemb coopasa prev 30mar2012\DSCF50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677" y="3330728"/>
            <a:ext cx="3382865" cy="26972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Public\Pictures\120316_pre assemb coopasa prev 30mar2012\DSCF50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0318" y="3330728"/>
            <a:ext cx="3355760" cy="2697209"/>
          </a:xfrm>
          <a:prstGeom prst="rect">
            <a:avLst/>
          </a:prstGeom>
          <a:noFill/>
          <a:extLst>
            <a:ext uri="{909E8E84-426E-40DD-AFC4-6F175D3DCCD1}">
              <a14:hiddenFill xmlns:a14="http://schemas.microsoft.com/office/drawing/2010/main">
                <a:solidFill>
                  <a:srgbClr val="FFFFFF"/>
                </a:solidFill>
              </a14:hiddenFill>
            </a:ext>
          </a:extLst>
        </p:spPr>
      </p:pic>
      <p:sp>
        <p:nvSpPr>
          <p:cNvPr id="23" name="Título 1"/>
          <p:cNvSpPr txBox="1">
            <a:spLocks/>
          </p:cNvSpPr>
          <p:nvPr/>
        </p:nvSpPr>
        <p:spPr>
          <a:xfrm rot="16200000">
            <a:off x="-372121" y="2881273"/>
            <a:ext cx="2300388" cy="4908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600" b="1" dirty="0" smtClean="0">
                <a:solidFill>
                  <a:srgbClr val="C00000"/>
                </a:solidFill>
              </a:rPr>
              <a:t>CENTRO COOPERATIVO -  STA – 30/03/2012</a:t>
            </a:r>
            <a:endParaRPr lang="pt-BR" sz="1600" b="1" dirty="0">
              <a:solidFill>
                <a:srgbClr val="C00000"/>
              </a:solidFill>
            </a:endParaRPr>
          </a:p>
        </p:txBody>
      </p:sp>
    </p:spTree>
    <p:extLst>
      <p:ext uri="{BB962C8B-B14F-4D97-AF65-F5344CB8AC3E}">
        <p14:creationId xmlns:p14="http://schemas.microsoft.com/office/powerpoint/2010/main" val="2025154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
            <a:ext cx="1060964" cy="568171"/>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a:xfrm>
            <a:off x="11474832" y="6159803"/>
            <a:ext cx="437740" cy="365125"/>
          </a:xfrm>
        </p:spPr>
        <p:txBody>
          <a:bodyPr/>
          <a:lstStyle/>
          <a:p>
            <a:fld id="{AD9373CF-B0E1-4820-AA5F-057C2BC1014F}" type="slidenum">
              <a:rPr lang="pt-BR" smtClean="0">
                <a:solidFill>
                  <a:schemeClr val="tx1"/>
                </a:solidFill>
              </a:rPr>
              <a:t>22</a:t>
            </a:fld>
            <a:endParaRPr lang="pt-BR" dirty="0">
              <a:solidFill>
                <a:schemeClr val="tx1"/>
              </a:solidFill>
            </a:endParaRPr>
          </a:p>
        </p:txBody>
      </p:sp>
      <p:sp>
        <p:nvSpPr>
          <p:cNvPr id="6" name="Espaço Reservado para Rodapé 5"/>
          <p:cNvSpPr>
            <a:spLocks noGrp="1"/>
          </p:cNvSpPr>
          <p:nvPr>
            <p:ph type="ftr" sz="quarter" idx="11"/>
          </p:nvPr>
        </p:nvSpPr>
        <p:spPr>
          <a:xfrm>
            <a:off x="4427982" y="6488327"/>
            <a:ext cx="4114800" cy="321027"/>
          </a:xfrm>
        </p:spPr>
        <p:txBody>
          <a:bodyPr/>
          <a:lstStyle/>
          <a:p>
            <a:r>
              <a:rPr lang="pt-BR" sz="900" dirty="0" smtClean="0">
                <a:solidFill>
                  <a:schemeClr val="tx1"/>
                </a:solidFill>
              </a:rPr>
              <a:t>Apresentação Univer. UVA-Sobral-CE na ABRUEM. Fortaleza - Ceará, 06nov2014</a:t>
            </a:r>
            <a:endParaRPr lang="pt-BR" sz="900" dirty="0">
              <a:solidFill>
                <a:schemeClr val="tx1"/>
              </a:solidFill>
            </a:endParaRPr>
          </a:p>
        </p:txBody>
      </p:sp>
      <p:sp>
        <p:nvSpPr>
          <p:cNvPr id="5" name="Título 1"/>
          <p:cNvSpPr txBox="1">
            <a:spLocks/>
          </p:cNvSpPr>
          <p:nvPr/>
        </p:nvSpPr>
        <p:spPr>
          <a:xfrm>
            <a:off x="6300192" y="0"/>
            <a:ext cx="2731840" cy="26307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1200" smtClean="0">
                <a:solidFill>
                  <a:schemeClr val="bg1"/>
                </a:solidFill>
              </a:rPr>
              <a:t>Perfil Organizacional </a:t>
            </a:r>
            <a:r>
              <a:rPr lang="pt-BR" sz="1200" b="1" i="1" smtClean="0">
                <a:solidFill>
                  <a:schemeClr val="bg1"/>
                </a:solidFill>
              </a:rPr>
              <a:t>IEES-UVA</a:t>
            </a:r>
            <a:r>
              <a:rPr lang="pt-BR" sz="1200" smtClean="0">
                <a:solidFill>
                  <a:schemeClr val="bg1"/>
                </a:solidFill>
              </a:rPr>
              <a:t> – 23/05/2012</a:t>
            </a:r>
            <a:endParaRPr lang="pt-BR" sz="1200" dirty="0">
              <a:solidFill>
                <a:schemeClr val="bg1"/>
              </a:solidFill>
            </a:endParaRPr>
          </a:p>
        </p:txBody>
      </p:sp>
      <p:sp>
        <p:nvSpPr>
          <p:cNvPr id="7" name="Retângulo 6"/>
          <p:cNvSpPr/>
          <p:nvPr/>
        </p:nvSpPr>
        <p:spPr>
          <a:xfrm>
            <a:off x="1293435" y="76058"/>
            <a:ext cx="10586539" cy="1415772"/>
          </a:xfrm>
          <a:prstGeom prst="rect">
            <a:avLst/>
          </a:prstGeom>
        </p:spPr>
        <p:txBody>
          <a:bodyPr wrap="square">
            <a:spAutoFit/>
          </a:bodyPr>
          <a:lstStyle/>
          <a:p>
            <a:r>
              <a:rPr lang="pt-BR" sz="1400" dirty="0" smtClean="0"/>
              <a:t>(cont. “diversos </a:t>
            </a:r>
            <a:r>
              <a:rPr lang="pt-BR" sz="1400" dirty="0"/>
              <a:t>excertos de fundamentos da experiência em trabalho continuado pela Incubadora </a:t>
            </a:r>
            <a:r>
              <a:rPr lang="pt-BR" sz="1400" dirty="0" smtClean="0"/>
              <a:t>IEES-UVA”)</a:t>
            </a:r>
            <a:endParaRPr lang="pt-BR" sz="1400" dirty="0"/>
          </a:p>
          <a:p>
            <a:r>
              <a:rPr lang="pt-BR" sz="500" b="1" dirty="0"/>
              <a:t> </a:t>
            </a:r>
            <a:r>
              <a:rPr lang="pt-BR" sz="1600" i="1" dirty="0" smtClean="0"/>
              <a:t>momentos </a:t>
            </a:r>
            <a:r>
              <a:rPr lang="pt-BR" sz="1600" i="1" dirty="0"/>
              <a:t>e algumas fotos de</a:t>
            </a:r>
            <a:r>
              <a:rPr lang="pt-BR" sz="1600" dirty="0"/>
              <a:t> </a:t>
            </a:r>
            <a:r>
              <a:rPr lang="pt-BR" sz="1600" b="1" dirty="0"/>
              <a:t>“Parcerias Conceituais na Universidade UVA”:</a:t>
            </a:r>
            <a:endParaRPr lang="pt-BR" sz="1600" i="1" dirty="0"/>
          </a:p>
          <a:p>
            <a:pPr marL="714375" lvl="0" indent="-352425" algn="just">
              <a:buFont typeface="+mj-lt"/>
              <a:buAutoNum type="arabicPeriod"/>
            </a:pPr>
            <a:r>
              <a:rPr lang="pt-BR" sz="1400" dirty="0" smtClean="0"/>
              <a:t>...; </a:t>
            </a:r>
            <a:endParaRPr lang="pt-BR" sz="1400" dirty="0"/>
          </a:p>
          <a:p>
            <a:pPr marL="714375" lvl="0" indent="-352425" algn="just">
              <a:buSzPct val="110000"/>
              <a:buFont typeface="+mj-lt"/>
              <a:buAutoNum type="arabicPeriod"/>
            </a:pPr>
            <a:r>
              <a:rPr lang="pt-BR" sz="1400" b="1" dirty="0" smtClean="0">
                <a:effectLst>
                  <a:outerShdw blurRad="38100" dist="38100" dir="2700000" algn="tl">
                    <a:srgbClr val="000000">
                      <a:alpha val="43137"/>
                    </a:srgbClr>
                  </a:outerShdw>
                </a:effectLst>
              </a:rPr>
              <a:t>.Juventude </a:t>
            </a:r>
            <a:r>
              <a:rPr lang="pt-BR" sz="1400" b="1" dirty="0">
                <a:effectLst>
                  <a:outerShdw blurRad="38100" dist="38100" dir="2700000" algn="tl">
                    <a:srgbClr val="000000">
                      <a:alpha val="43137"/>
                    </a:srgbClr>
                  </a:outerShdw>
                </a:effectLst>
              </a:rPr>
              <a:t>Rural, Formação e Trabalho nos Empreendimentos Econômicos Solidários;</a:t>
            </a:r>
            <a:r>
              <a:rPr lang="pt-BR" sz="1400" b="1" dirty="0"/>
              <a:t> e </a:t>
            </a:r>
            <a:r>
              <a:rPr lang="pt-BR" sz="1400" b="1" dirty="0" smtClean="0">
                <a:effectLst>
                  <a:outerShdw blurRad="38100" dist="38100" dir="2700000" algn="tl">
                    <a:srgbClr val="000000">
                      <a:alpha val="43137"/>
                    </a:srgbClr>
                  </a:outerShdw>
                </a:effectLst>
              </a:rPr>
              <a:t>Pesquisa </a:t>
            </a:r>
            <a:r>
              <a:rPr lang="pt-BR" sz="1400" b="1" dirty="0">
                <a:effectLst>
                  <a:outerShdw blurRad="38100" dist="38100" dir="2700000" algn="tl">
                    <a:srgbClr val="000000">
                      <a:alpha val="43137"/>
                    </a:srgbClr>
                  </a:outerShdw>
                </a:effectLst>
              </a:rPr>
              <a:t>Formação e Práticas da Juventude Rural – JUVRURAL / UVA </a:t>
            </a:r>
            <a:r>
              <a:rPr lang="pt-BR" sz="1400" dirty="0" smtClean="0"/>
              <a:t>(ambas sob Coordenação</a:t>
            </a:r>
            <a:r>
              <a:rPr lang="pt-BR" sz="1400" dirty="0"/>
              <a:t>: Prof.ª Dr.ª Ivna de Holanda Pereira) colaborando academicamente com os trabalhos da </a:t>
            </a:r>
            <a:r>
              <a:rPr lang="pt-BR" sz="1400" dirty="0" smtClean="0"/>
              <a:t>IEES-UVA (e </a:t>
            </a:r>
            <a:r>
              <a:rPr lang="pt-BR" sz="1400" b="1" dirty="0" smtClean="0"/>
              <a:t>Gr</a:t>
            </a:r>
            <a:r>
              <a:rPr lang="pt-BR" sz="1400" dirty="0" smtClean="0">
                <a:effectLst>
                  <a:outerShdw blurRad="38100" dist="38100" dir="2700000" algn="tl">
                    <a:srgbClr val="000000">
                      <a:alpha val="43137"/>
                    </a:srgbClr>
                  </a:outerShdw>
                </a:effectLst>
              </a:rPr>
              <a:t>upo </a:t>
            </a:r>
            <a:r>
              <a:rPr lang="pt-BR" sz="1400" dirty="0">
                <a:effectLst>
                  <a:outerShdw blurRad="38100" dist="38100" dir="2700000" algn="tl">
                    <a:srgbClr val="000000">
                      <a:alpha val="43137"/>
                    </a:srgbClr>
                  </a:outerShdw>
                </a:effectLst>
              </a:rPr>
              <a:t>de Pesquisa</a:t>
            </a:r>
            <a:r>
              <a:rPr lang="pt-BR" sz="1400" b="1" dirty="0">
                <a:effectLst>
                  <a:outerShdw blurRad="38100" dist="38100" dir="2700000" algn="tl">
                    <a:srgbClr val="000000">
                      <a:alpha val="43137"/>
                    </a:srgbClr>
                  </a:outerShdw>
                </a:effectLst>
              </a:rPr>
              <a:t> </a:t>
            </a:r>
            <a:r>
              <a:rPr lang="pt-BR" sz="1400" b="1" dirty="0"/>
              <a:t>e Estudos sobre Culturas Juvenis – GEPECJU / </a:t>
            </a:r>
            <a:r>
              <a:rPr lang="pt-BR" sz="1400" b="1" dirty="0" smtClean="0"/>
              <a:t>UVA</a:t>
            </a:r>
            <a:r>
              <a:rPr lang="pt-BR" sz="1400" dirty="0" smtClean="0"/>
              <a:t>);</a:t>
            </a:r>
            <a:endParaRPr lang="pt-BR" sz="1400" dirty="0"/>
          </a:p>
        </p:txBody>
      </p:sp>
      <p:pic>
        <p:nvPicPr>
          <p:cNvPr id="8" name="Picture 2" descr="C:\Users\Public\Pictures\Nova Pasta03\DSCF71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0321" y="1496526"/>
            <a:ext cx="2093340" cy="1575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Public\Pictures\Nova Pasta03\DSCF72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888" y="1496526"/>
            <a:ext cx="2089387" cy="15700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Public\Pictures\Nova Pasta03\DSCF73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756" y="4834417"/>
            <a:ext cx="2089387" cy="15757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Public\Pictures\Nova Pasta03\DSCF73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6600" y="4907797"/>
            <a:ext cx="2103608" cy="15757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Public\Pictures\Nova Pasta03\DSCF735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1389" y="4854374"/>
            <a:ext cx="2103608" cy="15700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Public\Pictures\Nova Pasta03\DSCF71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1674" y="1491830"/>
            <a:ext cx="2110916" cy="1570005"/>
          </a:xfrm>
          <a:prstGeom prst="rect">
            <a:avLst/>
          </a:prstGeom>
          <a:noFill/>
          <a:extLst>
            <a:ext uri="{909E8E84-426E-40DD-AFC4-6F175D3DCCD1}">
              <a14:hiddenFill xmlns:a14="http://schemas.microsoft.com/office/drawing/2010/main">
                <a:solidFill>
                  <a:srgbClr val="FFFFFF"/>
                </a:solidFill>
              </a14:hiddenFill>
            </a:ext>
          </a:extLst>
        </p:spPr>
      </p:pic>
      <p:sp>
        <p:nvSpPr>
          <p:cNvPr id="15" name="Espaço Reservado para Número de Slide 6"/>
          <p:cNvSpPr txBox="1">
            <a:spLocks/>
          </p:cNvSpPr>
          <p:nvPr/>
        </p:nvSpPr>
        <p:spPr>
          <a:xfrm>
            <a:off x="901962" y="2743980"/>
            <a:ext cx="1506552"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23 e 24/09/2009</a:t>
            </a:r>
            <a:endParaRPr lang="pt-BR" sz="1200" b="1" dirty="0">
              <a:solidFill>
                <a:schemeClr val="bg1"/>
              </a:solidFill>
              <a:latin typeface="+mn-lt"/>
              <a:cs typeface="+mn-cs"/>
            </a:endParaRPr>
          </a:p>
        </p:txBody>
      </p:sp>
      <p:sp>
        <p:nvSpPr>
          <p:cNvPr id="16" name="Espaço Reservado para Número de Slide 6"/>
          <p:cNvSpPr txBox="1">
            <a:spLocks/>
          </p:cNvSpPr>
          <p:nvPr/>
        </p:nvSpPr>
        <p:spPr>
          <a:xfrm>
            <a:off x="4042006" y="2718718"/>
            <a:ext cx="1089287"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23/09/2009</a:t>
            </a:r>
            <a:endParaRPr lang="pt-BR" sz="1200" b="1" dirty="0">
              <a:solidFill>
                <a:schemeClr val="bg1"/>
              </a:solidFill>
              <a:latin typeface="+mn-lt"/>
              <a:cs typeface="+mn-cs"/>
            </a:endParaRPr>
          </a:p>
        </p:txBody>
      </p:sp>
      <p:sp>
        <p:nvSpPr>
          <p:cNvPr id="17" name="Espaço Reservado para Número de Slide 6"/>
          <p:cNvSpPr txBox="1">
            <a:spLocks/>
          </p:cNvSpPr>
          <p:nvPr/>
        </p:nvSpPr>
        <p:spPr>
          <a:xfrm>
            <a:off x="6899139" y="2718718"/>
            <a:ext cx="1095892"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23/09/2009</a:t>
            </a:r>
            <a:endParaRPr lang="pt-BR" sz="1200" b="1" dirty="0">
              <a:solidFill>
                <a:schemeClr val="bg1"/>
              </a:solidFill>
              <a:latin typeface="+mn-lt"/>
              <a:cs typeface="+mn-cs"/>
            </a:endParaRPr>
          </a:p>
        </p:txBody>
      </p:sp>
      <p:pic>
        <p:nvPicPr>
          <p:cNvPr id="18" name="Picture 8" descr="C:\Users\Public\Pictures\Nova Pasta03\DSCF717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676" y="3172500"/>
            <a:ext cx="2089387" cy="15700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Public\Pictures\Nova Pasta03\DSCF72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70901" y="3173202"/>
            <a:ext cx="2114163" cy="1570004"/>
          </a:xfrm>
          <a:prstGeom prst="rect">
            <a:avLst/>
          </a:prstGeom>
          <a:noFill/>
          <a:extLst>
            <a:ext uri="{909E8E84-426E-40DD-AFC4-6F175D3DCCD1}">
              <a14:hiddenFill xmlns:a14="http://schemas.microsoft.com/office/drawing/2010/main">
                <a:solidFill>
                  <a:srgbClr val="FFFFFF"/>
                </a:solidFill>
              </a14:hiddenFill>
            </a:ext>
          </a:extLst>
        </p:spPr>
      </p:pic>
      <p:sp>
        <p:nvSpPr>
          <p:cNvPr id="20" name="Espaço Reservado para Número de Slide 6"/>
          <p:cNvSpPr txBox="1">
            <a:spLocks/>
          </p:cNvSpPr>
          <p:nvPr/>
        </p:nvSpPr>
        <p:spPr>
          <a:xfrm>
            <a:off x="666300" y="5916512"/>
            <a:ext cx="1180255"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29/09/2009</a:t>
            </a:r>
            <a:endParaRPr lang="pt-BR" sz="1200" b="1" dirty="0">
              <a:solidFill>
                <a:schemeClr val="bg1"/>
              </a:solidFill>
              <a:latin typeface="+mn-lt"/>
              <a:cs typeface="+mn-cs"/>
            </a:endParaRPr>
          </a:p>
        </p:txBody>
      </p:sp>
      <p:sp>
        <p:nvSpPr>
          <p:cNvPr id="21" name="Espaço Reservado para Número de Slide 6"/>
          <p:cNvSpPr txBox="1">
            <a:spLocks/>
          </p:cNvSpPr>
          <p:nvPr/>
        </p:nvSpPr>
        <p:spPr>
          <a:xfrm>
            <a:off x="3055626" y="5875989"/>
            <a:ext cx="1116880"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29/09/2009</a:t>
            </a:r>
            <a:endParaRPr lang="pt-BR" sz="1200" b="1" dirty="0">
              <a:solidFill>
                <a:schemeClr val="bg1"/>
              </a:solidFill>
              <a:latin typeface="+mn-lt"/>
              <a:cs typeface="+mn-cs"/>
            </a:endParaRPr>
          </a:p>
        </p:txBody>
      </p:sp>
      <p:pic>
        <p:nvPicPr>
          <p:cNvPr id="23" name="Picture 10" descr="C:\Users\Public\Pictures\Nova Pasta03\DSCF730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21918" y="3163802"/>
            <a:ext cx="2160240" cy="15700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C:\Users\Public\Pictures\Nova Pasta03\DSCF734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99047" y="4907797"/>
            <a:ext cx="2132053" cy="1570005"/>
          </a:xfrm>
          <a:prstGeom prst="rect">
            <a:avLst/>
          </a:prstGeom>
          <a:noFill/>
          <a:extLst>
            <a:ext uri="{909E8E84-426E-40DD-AFC4-6F175D3DCCD1}">
              <a14:hiddenFill xmlns:a14="http://schemas.microsoft.com/office/drawing/2010/main">
                <a:solidFill>
                  <a:srgbClr val="FFFFFF"/>
                </a:solidFill>
              </a14:hiddenFill>
            </a:ext>
          </a:extLst>
        </p:spPr>
      </p:pic>
      <p:sp>
        <p:nvSpPr>
          <p:cNvPr id="25" name="Espaço Reservado para Número de Slide 6"/>
          <p:cNvSpPr txBox="1">
            <a:spLocks/>
          </p:cNvSpPr>
          <p:nvPr/>
        </p:nvSpPr>
        <p:spPr>
          <a:xfrm>
            <a:off x="4871397" y="6099075"/>
            <a:ext cx="1147664"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29/09/2009</a:t>
            </a:r>
            <a:endParaRPr lang="pt-BR" sz="1200" b="1" dirty="0">
              <a:solidFill>
                <a:schemeClr val="bg1"/>
              </a:solidFill>
              <a:latin typeface="+mn-lt"/>
              <a:cs typeface="+mn-cs"/>
            </a:endParaRPr>
          </a:p>
        </p:txBody>
      </p:sp>
      <p:pic>
        <p:nvPicPr>
          <p:cNvPr id="26" name="Picture 12" descr="C:\Users\Public\Pictures\Nova Pasta03\DSCF7157.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56013" y="3172500"/>
            <a:ext cx="2093340" cy="1570005"/>
          </a:xfrm>
          <a:prstGeom prst="rect">
            <a:avLst/>
          </a:prstGeom>
          <a:noFill/>
          <a:extLst>
            <a:ext uri="{909E8E84-426E-40DD-AFC4-6F175D3DCCD1}">
              <a14:hiddenFill xmlns:a14="http://schemas.microsoft.com/office/drawing/2010/main">
                <a:solidFill>
                  <a:srgbClr val="FFFFFF"/>
                </a:solidFill>
              </a14:hiddenFill>
            </a:ext>
          </a:extLst>
        </p:spPr>
      </p:pic>
      <p:sp>
        <p:nvSpPr>
          <p:cNvPr id="27" name="Espaço Reservado para Número de Slide 6"/>
          <p:cNvSpPr txBox="1">
            <a:spLocks/>
          </p:cNvSpPr>
          <p:nvPr/>
        </p:nvSpPr>
        <p:spPr>
          <a:xfrm>
            <a:off x="1638893" y="4419730"/>
            <a:ext cx="1032538"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24/09/2009</a:t>
            </a:r>
            <a:endParaRPr lang="pt-BR" sz="1200" b="1" dirty="0">
              <a:solidFill>
                <a:schemeClr val="bg1"/>
              </a:solidFill>
              <a:latin typeface="+mn-lt"/>
              <a:cs typeface="+mn-cs"/>
            </a:endParaRPr>
          </a:p>
        </p:txBody>
      </p:sp>
      <p:sp>
        <p:nvSpPr>
          <p:cNvPr id="28" name="Espaço Reservado para Número de Slide 6"/>
          <p:cNvSpPr txBox="1">
            <a:spLocks/>
          </p:cNvSpPr>
          <p:nvPr/>
        </p:nvSpPr>
        <p:spPr>
          <a:xfrm>
            <a:off x="4042006" y="4489249"/>
            <a:ext cx="1085881"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24/09/2009</a:t>
            </a:r>
            <a:endParaRPr lang="pt-BR" sz="1200" b="1" dirty="0">
              <a:solidFill>
                <a:schemeClr val="bg1"/>
              </a:solidFill>
              <a:latin typeface="+mn-lt"/>
              <a:cs typeface="+mn-cs"/>
            </a:endParaRPr>
          </a:p>
        </p:txBody>
      </p:sp>
      <p:sp>
        <p:nvSpPr>
          <p:cNvPr id="29" name="Espaço Reservado para Número de Slide 6"/>
          <p:cNvSpPr txBox="1">
            <a:spLocks/>
          </p:cNvSpPr>
          <p:nvPr/>
        </p:nvSpPr>
        <p:spPr>
          <a:xfrm>
            <a:off x="7408896" y="4489249"/>
            <a:ext cx="962747"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24/09/2009</a:t>
            </a:r>
            <a:endParaRPr lang="pt-BR" sz="1200" b="1" dirty="0">
              <a:solidFill>
                <a:schemeClr val="bg1"/>
              </a:solidFill>
              <a:latin typeface="+mn-lt"/>
              <a:cs typeface="+mn-cs"/>
            </a:endParaRPr>
          </a:p>
        </p:txBody>
      </p:sp>
      <p:sp>
        <p:nvSpPr>
          <p:cNvPr id="30" name="Espaço Reservado para Número de Slide 6"/>
          <p:cNvSpPr txBox="1">
            <a:spLocks/>
          </p:cNvSpPr>
          <p:nvPr/>
        </p:nvSpPr>
        <p:spPr>
          <a:xfrm>
            <a:off x="10235162" y="4434499"/>
            <a:ext cx="1239670" cy="286379"/>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24/09/2009</a:t>
            </a:r>
            <a:endParaRPr lang="pt-BR" sz="1200" b="1" dirty="0">
              <a:solidFill>
                <a:schemeClr val="bg1"/>
              </a:solidFill>
              <a:latin typeface="+mn-lt"/>
              <a:cs typeface="+mn-cs"/>
            </a:endParaRPr>
          </a:p>
        </p:txBody>
      </p:sp>
      <p:pic>
        <p:nvPicPr>
          <p:cNvPr id="31" name="Picture 13" descr="C:\Users\Public\Pictures\Nova Pasta03\DSCF710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1918" y="1499399"/>
            <a:ext cx="2160239" cy="1570005"/>
          </a:xfrm>
          <a:prstGeom prst="rect">
            <a:avLst/>
          </a:prstGeom>
          <a:noFill/>
          <a:extLst>
            <a:ext uri="{909E8E84-426E-40DD-AFC4-6F175D3DCCD1}">
              <a14:hiddenFill xmlns:a14="http://schemas.microsoft.com/office/drawing/2010/main">
                <a:solidFill>
                  <a:srgbClr val="FFFFFF"/>
                </a:solidFill>
              </a14:hiddenFill>
            </a:ext>
          </a:extLst>
        </p:spPr>
      </p:pic>
      <p:sp>
        <p:nvSpPr>
          <p:cNvPr id="32" name="Espaço Reservado para Número de Slide 6"/>
          <p:cNvSpPr txBox="1">
            <a:spLocks/>
          </p:cNvSpPr>
          <p:nvPr/>
        </p:nvSpPr>
        <p:spPr>
          <a:xfrm>
            <a:off x="9762877" y="2668053"/>
            <a:ext cx="1446965" cy="365125"/>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23/09/2009</a:t>
            </a:r>
            <a:endParaRPr lang="pt-BR" sz="1200" b="1" dirty="0">
              <a:solidFill>
                <a:schemeClr val="bg1"/>
              </a:solidFill>
              <a:latin typeface="+mn-lt"/>
              <a:cs typeface="+mn-cs"/>
            </a:endParaRPr>
          </a:p>
        </p:txBody>
      </p:sp>
      <p:sp>
        <p:nvSpPr>
          <p:cNvPr id="33" name="Espaço Reservado para Número de Slide 6"/>
          <p:cNvSpPr txBox="1">
            <a:spLocks/>
          </p:cNvSpPr>
          <p:nvPr/>
        </p:nvSpPr>
        <p:spPr>
          <a:xfrm rot="16200000">
            <a:off x="8274440" y="5798552"/>
            <a:ext cx="1117423" cy="235919"/>
          </a:xfrm>
          <a:prstGeom prst="rect">
            <a:avLst/>
          </a:prstGeom>
        </p:spPr>
        <p:txBody>
          <a:bodyPr anchor="ctr"/>
          <a:lstStyle/>
          <a:p>
            <a:pPr algn="just" fontAlgn="auto">
              <a:spcBef>
                <a:spcPts val="0"/>
              </a:spcBef>
              <a:spcAft>
                <a:spcPts val="0"/>
              </a:spcAft>
              <a:defRPr/>
            </a:pPr>
            <a:r>
              <a:rPr lang="pt-BR" sz="1200" b="1" dirty="0" smtClean="0">
                <a:solidFill>
                  <a:schemeClr val="bg1"/>
                </a:solidFill>
                <a:latin typeface="+mn-lt"/>
                <a:cs typeface="+mn-cs"/>
              </a:rPr>
              <a:t>29/09/2009</a:t>
            </a:r>
            <a:endParaRPr lang="pt-BR" sz="1200" b="1" dirty="0">
              <a:solidFill>
                <a:schemeClr val="bg1"/>
              </a:solidFill>
              <a:latin typeface="+mn-lt"/>
              <a:cs typeface="+mn-cs"/>
            </a:endParaRPr>
          </a:p>
        </p:txBody>
      </p:sp>
    </p:spTree>
    <p:extLst>
      <p:ext uri="{BB962C8B-B14F-4D97-AF65-F5344CB8AC3E}">
        <p14:creationId xmlns:p14="http://schemas.microsoft.com/office/powerpoint/2010/main" val="693192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103663" y="54409"/>
            <a:ext cx="1060964" cy="506027"/>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23</a:t>
            </a:fld>
            <a:endParaRPr lang="pt-BR"/>
          </a:p>
        </p:txBody>
      </p:sp>
      <p:sp>
        <p:nvSpPr>
          <p:cNvPr id="6" name="Espaço Reservado para Rodapé 5"/>
          <p:cNvSpPr>
            <a:spLocks noGrp="1"/>
          </p:cNvSpPr>
          <p:nvPr>
            <p:ph type="ftr" sz="quarter" idx="11"/>
          </p:nvPr>
        </p:nvSpPr>
        <p:spPr>
          <a:xfrm>
            <a:off x="3573736" y="6507332"/>
            <a:ext cx="4557944" cy="241933"/>
          </a:xfrm>
        </p:spPr>
        <p:txBody>
          <a:bodyPr/>
          <a:lstStyle/>
          <a:p>
            <a:r>
              <a:rPr lang="pt-BR" sz="800" dirty="0" smtClean="0">
                <a:solidFill>
                  <a:schemeClr val="tx1"/>
                </a:solidFill>
              </a:rPr>
              <a:t>Apresentação Univer. UVA-Sobral-CE na ABRUEM. Fortaleza - Ceará, 06nov2014</a:t>
            </a:r>
            <a:endParaRPr lang="pt-BR" sz="800" dirty="0">
              <a:solidFill>
                <a:schemeClr val="tx1"/>
              </a:solidFill>
            </a:endParaRPr>
          </a:p>
        </p:txBody>
      </p:sp>
      <p:sp>
        <p:nvSpPr>
          <p:cNvPr id="5" name="Título 1"/>
          <p:cNvSpPr txBox="1">
            <a:spLocks/>
          </p:cNvSpPr>
          <p:nvPr/>
        </p:nvSpPr>
        <p:spPr>
          <a:xfrm>
            <a:off x="6300192" y="0"/>
            <a:ext cx="2731840" cy="26307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1200" smtClean="0">
                <a:solidFill>
                  <a:schemeClr val="bg1"/>
                </a:solidFill>
              </a:rPr>
              <a:t>Perfil Organizacional </a:t>
            </a:r>
            <a:r>
              <a:rPr lang="pt-BR" sz="1200" b="1" i="1" smtClean="0">
                <a:solidFill>
                  <a:schemeClr val="bg1"/>
                </a:solidFill>
              </a:rPr>
              <a:t>IEES-UVA</a:t>
            </a:r>
            <a:r>
              <a:rPr lang="pt-BR" sz="1200" smtClean="0">
                <a:solidFill>
                  <a:schemeClr val="bg1"/>
                </a:solidFill>
              </a:rPr>
              <a:t> – 23/05/2012</a:t>
            </a:r>
            <a:endParaRPr lang="pt-BR" sz="1200" dirty="0">
              <a:solidFill>
                <a:schemeClr val="bg1"/>
              </a:solidFill>
            </a:endParaRPr>
          </a:p>
        </p:txBody>
      </p:sp>
      <p:sp>
        <p:nvSpPr>
          <p:cNvPr id="9" name="Retângulo 8"/>
          <p:cNvSpPr/>
          <p:nvPr/>
        </p:nvSpPr>
        <p:spPr>
          <a:xfrm>
            <a:off x="7801" y="54409"/>
            <a:ext cx="12083585" cy="1046440"/>
          </a:xfrm>
          <a:prstGeom prst="rect">
            <a:avLst/>
          </a:prstGeom>
        </p:spPr>
        <p:txBody>
          <a:bodyPr wrap="square">
            <a:spAutoFit/>
          </a:bodyPr>
          <a:lstStyle/>
          <a:p>
            <a:r>
              <a:rPr lang="pt-BR" sz="1200" dirty="0" smtClean="0"/>
              <a:t>(cont. “diversos </a:t>
            </a:r>
            <a:r>
              <a:rPr lang="pt-BR" sz="1200" dirty="0"/>
              <a:t>excertos de fundamentos da experiência em trabalho continuado pela Incubadora </a:t>
            </a:r>
            <a:r>
              <a:rPr lang="pt-BR" sz="1200" dirty="0" smtClean="0"/>
              <a:t>IEES-UVA”)</a:t>
            </a:r>
            <a:endParaRPr lang="pt-BR" sz="1200" dirty="0"/>
          </a:p>
          <a:p>
            <a:r>
              <a:rPr lang="pt-BR" sz="1200" b="1" dirty="0"/>
              <a:t> </a:t>
            </a:r>
            <a:r>
              <a:rPr lang="pt-BR" sz="1200" i="1" dirty="0" smtClean="0"/>
              <a:t>momentos e algumas fotos de</a:t>
            </a:r>
            <a:r>
              <a:rPr lang="pt-BR" sz="1200" dirty="0" smtClean="0"/>
              <a:t> </a:t>
            </a:r>
            <a:r>
              <a:rPr lang="pt-BR" sz="1200" b="1" dirty="0" smtClean="0"/>
              <a:t>“Parcerias Conceituais na Universidade UVA”:</a:t>
            </a:r>
            <a:endParaRPr lang="pt-BR" sz="1200" i="1" dirty="0" smtClean="0"/>
          </a:p>
          <a:p>
            <a:pPr marL="714375" lvl="0" indent="-352425" algn="just">
              <a:buSzPct val="110000"/>
              <a:buFont typeface="+mj-lt"/>
              <a:buAutoNum type="arabicPeriod"/>
            </a:pPr>
            <a:r>
              <a:rPr lang="pt-BR" sz="1400" b="1" dirty="0" smtClean="0">
                <a:effectLst>
                  <a:outerShdw blurRad="38100" dist="38100" dir="2700000" algn="tl">
                    <a:srgbClr val="000000">
                      <a:alpha val="43137"/>
                    </a:srgbClr>
                  </a:outerShdw>
                </a:effectLst>
              </a:rPr>
              <a:t>.Grupo de Pesquisa, História e Memória Social da Educação e da Cultura – MEDUC / UVA </a:t>
            </a:r>
            <a:r>
              <a:rPr lang="pt-BR" sz="1200" dirty="0" smtClean="0"/>
              <a:t>(Coordenação: Prof. Dr. José Edvar Costa de Araújo) colaborando academicamente com os trabalhos da IEES-UVA; </a:t>
            </a:r>
          </a:p>
          <a:p>
            <a:pPr marL="714375" lvl="0" indent="-352425" algn="just">
              <a:buFont typeface="+mj-lt"/>
              <a:buAutoNum type="arabicPeriod"/>
            </a:pPr>
            <a:r>
              <a:rPr lang="pt-BR" sz="1200" dirty="0" smtClean="0"/>
              <a:t>...</a:t>
            </a:r>
            <a:endParaRPr lang="pt-BR" sz="1200" dirty="0"/>
          </a:p>
        </p:txBody>
      </p:sp>
      <p:pic>
        <p:nvPicPr>
          <p:cNvPr id="10" name="Picture 2" descr="C:\Users\Public\Pictures\110628_meduc\DSCF33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836" y="1001051"/>
            <a:ext cx="3159186" cy="2455283"/>
          </a:xfrm>
          <a:prstGeom prst="rect">
            <a:avLst/>
          </a:prstGeom>
          <a:noFill/>
          <a:extLst>
            <a:ext uri="{909E8E84-426E-40DD-AFC4-6F175D3DCCD1}">
              <a14:hiddenFill xmlns:a14="http://schemas.microsoft.com/office/drawing/2010/main">
                <a:solidFill>
                  <a:srgbClr val="FFFFFF"/>
                </a:solidFill>
              </a14:hiddenFill>
            </a:ext>
          </a:extLst>
        </p:spPr>
      </p:pic>
      <p:sp>
        <p:nvSpPr>
          <p:cNvPr id="11" name="Espaço Reservado para Número de Slide 1"/>
          <p:cNvSpPr txBox="1">
            <a:spLocks/>
          </p:cNvSpPr>
          <p:nvPr/>
        </p:nvSpPr>
        <p:spPr>
          <a:xfrm>
            <a:off x="336104" y="270892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b="1" dirty="0" smtClean="0">
                <a:solidFill>
                  <a:schemeClr val="bg1"/>
                </a:solidFill>
              </a:rPr>
              <a:t>28/06/2011 Reunião MEDUC</a:t>
            </a:r>
            <a:endParaRPr lang="pt-BR" b="1" dirty="0">
              <a:solidFill>
                <a:schemeClr val="bg1"/>
              </a:solidFill>
            </a:endParaRPr>
          </a:p>
        </p:txBody>
      </p:sp>
      <p:pic>
        <p:nvPicPr>
          <p:cNvPr id="12" name="Picture 6" descr="C:\Users\Public\Pictures\111029_edvar-ivna-chico iraucuba\DSCF0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2159" y="1042721"/>
            <a:ext cx="2956504" cy="23582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Public\Pictures\111029_edvar-ivna-chico iraucuba\DSCF0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6836" y="4180624"/>
            <a:ext cx="3159186" cy="21757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Public\Pictures\111029_edvar-ivna-chico iraucuba\DSCF00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521" y="4237896"/>
            <a:ext cx="3150188" cy="21184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C:\Users\Public\Pictures\111029_edvar-ivna-chico iraucuba\DSCF00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2160" y="4180624"/>
            <a:ext cx="2990560" cy="21757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Public\Pictures\111029_edvar-ivna-chico iraucuba\DSCF007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9521" y="1001050"/>
            <a:ext cx="3150188" cy="2427721"/>
          </a:xfrm>
          <a:prstGeom prst="rect">
            <a:avLst/>
          </a:prstGeom>
          <a:noFill/>
          <a:extLst>
            <a:ext uri="{909E8E84-426E-40DD-AFC4-6F175D3DCCD1}">
              <a14:hiddenFill xmlns:a14="http://schemas.microsoft.com/office/drawing/2010/main">
                <a:solidFill>
                  <a:srgbClr val="FFFFFF"/>
                </a:solidFill>
              </a14:hiddenFill>
            </a:ext>
          </a:extLst>
        </p:spPr>
      </p:pic>
      <p:sp>
        <p:nvSpPr>
          <p:cNvPr id="17" name="Espaço Reservado para Número de Slide 1"/>
          <p:cNvSpPr txBox="1">
            <a:spLocks/>
          </p:cNvSpPr>
          <p:nvPr/>
        </p:nvSpPr>
        <p:spPr>
          <a:xfrm>
            <a:off x="393337" y="3428772"/>
            <a:ext cx="11405326" cy="781334"/>
          </a:xfrm>
          <a:prstGeom prst="rect">
            <a:avLst/>
          </a:prstGeom>
        </p:spPr>
        <p:txBody>
          <a:bodyPr vert="horz" lIns="91440" tIns="45720" rIns="91440" bIns="45720" rtlCol="0" anchor="t"/>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pt-BR" sz="1300" b="1" dirty="0" smtClean="0">
                <a:solidFill>
                  <a:schemeClr val="tx1"/>
                </a:solidFill>
              </a:rPr>
              <a:t>29/10/2011, </a:t>
            </a:r>
            <a:r>
              <a:rPr lang="pt-BR" sz="1300" dirty="0">
                <a:solidFill>
                  <a:schemeClr val="tx1"/>
                </a:solidFill>
              </a:rPr>
              <a:t>Irauçuba, </a:t>
            </a:r>
            <a:r>
              <a:rPr lang="pt-BR" sz="1300" dirty="0" smtClean="0">
                <a:solidFill>
                  <a:schemeClr val="tx1"/>
                </a:solidFill>
              </a:rPr>
              <a:t>CE: </a:t>
            </a:r>
            <a:r>
              <a:rPr lang="pt-BR" sz="1300" b="1" dirty="0" smtClean="0">
                <a:solidFill>
                  <a:schemeClr val="tx1"/>
                </a:solidFill>
              </a:rPr>
              <a:t>Aula  Edvar, Ivna – MEDUC, e Chico Guedes – IEES-UVA: “</a:t>
            </a:r>
            <a:r>
              <a:rPr lang="pt-BR" sz="1300" dirty="0">
                <a:solidFill>
                  <a:schemeClr val="tx1"/>
                </a:solidFill>
              </a:rPr>
              <a:t>Desenvolver  a capacidade de perceber as formas de educação e cultura praticadas</a:t>
            </a:r>
            <a:r>
              <a:rPr lang="pt-BR" sz="1300" b="1" dirty="0" smtClean="0">
                <a:solidFill>
                  <a:schemeClr val="tx1"/>
                </a:solidFill>
              </a:rPr>
              <a:t> </a:t>
            </a:r>
            <a:r>
              <a:rPr lang="pt-BR" sz="1300" dirty="0" smtClean="0">
                <a:solidFill>
                  <a:schemeClr val="tx1"/>
                </a:solidFill>
              </a:rPr>
              <a:t>no </a:t>
            </a:r>
            <a:r>
              <a:rPr lang="pt-BR" sz="1300" dirty="0">
                <a:solidFill>
                  <a:schemeClr val="tx1"/>
                </a:solidFill>
              </a:rPr>
              <a:t>contexto em que vivem e </a:t>
            </a:r>
            <a:r>
              <a:rPr lang="pt-BR" sz="1300" dirty="0" smtClean="0">
                <a:solidFill>
                  <a:schemeClr val="tx1"/>
                </a:solidFill>
              </a:rPr>
              <a:t>trabalham e descobrir nelas as </a:t>
            </a:r>
            <a:r>
              <a:rPr lang="pt-BR" sz="1300" dirty="0">
                <a:solidFill>
                  <a:schemeClr val="tx1"/>
                </a:solidFill>
              </a:rPr>
              <a:t>diferentes relações vivenciadas com o meio natural e social</a:t>
            </a:r>
            <a:r>
              <a:rPr lang="pt-BR" sz="1300" dirty="0" smtClean="0">
                <a:solidFill>
                  <a:schemeClr val="tx1"/>
                </a:solidFill>
              </a:rPr>
              <a:t>; </a:t>
            </a:r>
            <a:r>
              <a:rPr lang="pt-BR" sz="1300" dirty="0">
                <a:solidFill>
                  <a:schemeClr val="tx1"/>
                </a:solidFill>
              </a:rPr>
              <a:t>os mecanismos de dominação e de emancipação</a:t>
            </a:r>
            <a:r>
              <a:rPr lang="pt-BR" sz="1300" dirty="0" smtClean="0">
                <a:solidFill>
                  <a:schemeClr val="tx1"/>
                </a:solidFill>
              </a:rPr>
              <a:t>; e </a:t>
            </a:r>
            <a:r>
              <a:rPr lang="pt-BR" sz="1300" dirty="0">
                <a:solidFill>
                  <a:schemeClr val="tx1"/>
                </a:solidFill>
              </a:rPr>
              <a:t>a circulação de conhecimentos e valores entre diferentes épocas e universos socioculturais</a:t>
            </a:r>
            <a:r>
              <a:rPr lang="pt-BR" sz="1300" dirty="0" smtClean="0">
                <a:solidFill>
                  <a:schemeClr val="tx1"/>
                </a:solidFill>
              </a:rPr>
              <a:t>.” </a:t>
            </a:r>
            <a:endParaRPr lang="pt-BR" sz="1300" dirty="0">
              <a:solidFill>
                <a:schemeClr val="tx1"/>
              </a:solidFill>
            </a:endParaRPr>
          </a:p>
          <a:p>
            <a:pPr algn="just">
              <a:defRPr/>
            </a:pPr>
            <a:endParaRPr lang="pt-BR" sz="1300" b="1" dirty="0">
              <a:solidFill>
                <a:schemeClr val="tx1"/>
              </a:solidFill>
            </a:endParaRPr>
          </a:p>
        </p:txBody>
      </p:sp>
    </p:spTree>
    <p:extLst>
      <p:ext uri="{BB962C8B-B14F-4D97-AF65-F5344CB8AC3E}">
        <p14:creationId xmlns:p14="http://schemas.microsoft.com/office/powerpoint/2010/main" val="4058006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8879"/>
            <a:ext cx="1060964" cy="568171"/>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24</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8" name="Espaço Reservado para Número de Slide 6"/>
          <p:cNvSpPr txBox="1">
            <a:spLocks/>
          </p:cNvSpPr>
          <p:nvPr/>
        </p:nvSpPr>
        <p:spPr>
          <a:xfrm>
            <a:off x="6553200" y="6356350"/>
            <a:ext cx="2133600" cy="365125"/>
          </a:xfrm>
          <a:prstGeom prst="rect">
            <a:avLst/>
          </a:prstGeom>
        </p:spPr>
        <p:txBody>
          <a:bodyPr anchor="ctr"/>
          <a:lstStyle/>
          <a:p>
            <a:pPr algn="r" fontAlgn="auto">
              <a:spcBef>
                <a:spcPts val="0"/>
              </a:spcBef>
              <a:spcAft>
                <a:spcPts val="0"/>
              </a:spcAft>
              <a:defRPr/>
            </a:pPr>
            <a:fld id="{022FBA67-45AD-4E68-84D0-296D4AEA080B}" type="slidenum">
              <a:rPr lang="pt-BR" sz="1200">
                <a:solidFill>
                  <a:schemeClr val="bg1"/>
                </a:solidFill>
                <a:latin typeface="+mn-lt"/>
                <a:cs typeface="+mn-cs"/>
              </a:rPr>
              <a:pPr algn="r" fontAlgn="auto">
                <a:spcBef>
                  <a:spcPts val="0"/>
                </a:spcBef>
                <a:spcAft>
                  <a:spcPts val="0"/>
                </a:spcAft>
                <a:defRPr/>
              </a:pPr>
              <a:t>24</a:t>
            </a:fld>
            <a:endParaRPr lang="pt-BR" sz="1200" dirty="0">
              <a:solidFill>
                <a:schemeClr val="bg1"/>
              </a:solidFill>
              <a:latin typeface="+mn-lt"/>
              <a:cs typeface="+mn-cs"/>
            </a:endParaRPr>
          </a:p>
        </p:txBody>
      </p:sp>
      <p:pic>
        <p:nvPicPr>
          <p:cNvPr id="9" name="Picture 2" descr="C:\Users\Public\Pictures\120329_assemb s GO e GEX coopasa 29mar2012\DSCF59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6699" y="3177919"/>
            <a:ext cx="1872208" cy="14720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ublic\Pictures\120329_assemb s GO e GEX coopasa 29mar2012\DSCF59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5206" y="4734235"/>
            <a:ext cx="1883701" cy="14127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Public\Pictures\120329_assemb s GO e GEX coopasa 29mar2012\DSCF59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0" y="3177919"/>
            <a:ext cx="1944216" cy="1453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Public\Pictures\120329_assemb s GO e GEX coopasa 29mar2012\DSCF6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5150" y="4718079"/>
            <a:ext cx="2443499" cy="18208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Public\Pictures\120329_assemb s GO e GEX coopasa 29mar2012\DSCF6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4219" y="4663477"/>
            <a:ext cx="1883701" cy="14127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Public\Pictures\120329_assemb s GO e GEX coopasa 29mar2012\DSCF60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0493" y="4603737"/>
            <a:ext cx="1979712" cy="14487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Public\Pictures\120329_assemb s GO e GEX coopasa 29mar2012\DSCF566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8707" y="255058"/>
            <a:ext cx="1800200" cy="13227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Public\Pictures\120329_assemb s GO e GEX coopasa 29mar2012\DSCF566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6245" y="255058"/>
            <a:ext cx="1883701" cy="1322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Public\Pictures\120329_assemb s GO e GEX coopasa 29mar2012\DSCF566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2519" y="268441"/>
            <a:ext cx="1979712" cy="13227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C:\Users\Public\Pictures\120329_assemb s GO e GEX coopasa 29mar2012\DSCF566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86800" y="255058"/>
            <a:ext cx="1944216" cy="13227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Public\Pictures\120329_assemb s GO e GEX coopasa 29mar2012\DSCF566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684" y="1651310"/>
            <a:ext cx="1883701" cy="14538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C:\Users\Public\Pictures\120329_assemb s GO e GEX coopasa 29mar2012\DSCF566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92519" y="1639850"/>
            <a:ext cx="1979712" cy="14538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C:\Users\Public\Pictures\120329_assemb s GO e GEX coopasa 29mar2012\DSCF568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08707" y="1651310"/>
            <a:ext cx="1800200" cy="14423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C:\Users\Public\Pictures\120329_assemb s GO e GEX coopasa 29mar2012\DSCF569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86800" y="1651310"/>
            <a:ext cx="1944216" cy="14088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C:\Users\Public\Pictures\120329_assemb s GO e GEX coopasa 29mar2012\DSCF5698.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13692" y="3177919"/>
            <a:ext cx="1811693" cy="14127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C:\Users\Public\Pictures\120329_assemb s GO e GEX coopasa 29mar2012\DSCF5799.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08468" y="3142319"/>
            <a:ext cx="1963763" cy="1412775"/>
          </a:xfrm>
          <a:prstGeom prst="rect">
            <a:avLst/>
          </a:prstGeom>
          <a:noFill/>
          <a:extLst>
            <a:ext uri="{909E8E84-426E-40DD-AFC4-6F175D3DCCD1}">
              <a14:hiddenFill xmlns:a14="http://schemas.microsoft.com/office/drawing/2010/main">
                <a:solidFill>
                  <a:srgbClr val="FFFFFF"/>
                </a:solidFill>
              </a14:hiddenFill>
            </a:ext>
          </a:extLst>
        </p:spPr>
      </p:pic>
      <p:sp>
        <p:nvSpPr>
          <p:cNvPr id="25" name="Título 1"/>
          <p:cNvSpPr txBox="1">
            <a:spLocks/>
          </p:cNvSpPr>
          <p:nvPr/>
        </p:nvSpPr>
        <p:spPr>
          <a:xfrm rot="5400000">
            <a:off x="8427662" y="3075661"/>
            <a:ext cx="6134415" cy="792088"/>
          </a:xfrm>
          <a:prstGeom prst="rect">
            <a:avLst/>
          </a:prstGeom>
        </p:spPr>
        <p:txBody>
          <a:bodyPr vert="vert270"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200" dirty="0" smtClean="0">
                <a:latin typeface="+mn-lt"/>
              </a:rPr>
              <a:t>AGO e AGEX da Cooperativa COOPSA em 29 de março de 2012, no </a:t>
            </a:r>
          </a:p>
          <a:p>
            <a:endParaRPr lang="pt-BR" sz="1200" b="1" dirty="0">
              <a:latin typeface="+mn-lt"/>
            </a:endParaRPr>
          </a:p>
          <a:p>
            <a:r>
              <a:rPr lang="pt-BR" sz="1200" b="1" dirty="0" smtClean="0"/>
              <a:t>CENTRO COOPERATIVO POPULAR DE SANTANA DO ACARAÚ – CE – </a:t>
            </a:r>
            <a:r>
              <a:rPr lang="pt-BR" sz="1200" b="1" i="1" dirty="0" smtClean="0"/>
              <a:t>CEPOP-STA </a:t>
            </a:r>
          </a:p>
          <a:p>
            <a:endParaRPr lang="pt-BR" sz="1200" b="1" i="1" dirty="0">
              <a:latin typeface="+mn-lt"/>
            </a:endParaRPr>
          </a:p>
          <a:p>
            <a:r>
              <a:rPr lang="pt-BR" sz="1200" dirty="0" smtClean="0">
                <a:latin typeface="+mn-lt"/>
              </a:rPr>
              <a:t>(ponto de convergência IEES –UVA, AFAF, COOPASA, APISA, MST, FEAGRIFAMILIAR</a:t>
            </a:r>
            <a:r>
              <a:rPr lang="pt-BR" sz="1200" dirty="0" smtClean="0"/>
              <a:t>)  </a:t>
            </a:r>
            <a:endParaRPr lang="pt-BR" sz="1200" dirty="0"/>
          </a:p>
        </p:txBody>
      </p:sp>
    </p:spTree>
    <p:extLst>
      <p:ext uri="{BB962C8B-B14F-4D97-AF65-F5344CB8AC3E}">
        <p14:creationId xmlns:p14="http://schemas.microsoft.com/office/powerpoint/2010/main" val="1378516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060964"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25</a:t>
            </a:fld>
            <a:endParaRPr lang="pt-BR"/>
          </a:p>
        </p:txBody>
      </p:sp>
      <p:sp>
        <p:nvSpPr>
          <p:cNvPr id="6" name="Espaço Reservado para Rodapé 5"/>
          <p:cNvSpPr>
            <a:spLocks noGrp="1"/>
          </p:cNvSpPr>
          <p:nvPr>
            <p:ph type="ftr" sz="quarter" idx="11"/>
          </p:nvPr>
        </p:nvSpPr>
        <p:spPr>
          <a:xfrm>
            <a:off x="4038600" y="6489577"/>
            <a:ext cx="4114800" cy="231898"/>
          </a:xfrm>
        </p:spPr>
        <p:txBody>
          <a:bodyPr/>
          <a:lstStyle/>
          <a:p>
            <a:r>
              <a:rPr lang="pt-BR" sz="800" dirty="0" smtClean="0"/>
              <a:t>Apresentação Univer. UVA-Sobral-CE na ABRUEM. Fortaleza - Ceará, 06nov2014</a:t>
            </a:r>
            <a:endParaRPr lang="pt-BR" sz="800" dirty="0"/>
          </a:p>
        </p:txBody>
      </p:sp>
      <p:pic>
        <p:nvPicPr>
          <p:cNvPr id="9" name="Picture 2" descr="C:\Users\Public\Pictures\120410_iees AGConst apisa&amp;docuras 3.o dia - final\SAM_27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114" y="182237"/>
            <a:ext cx="1883703" cy="1469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ublic\Pictures\120410_iees AGConst apisa&amp;docuras 3.o dia - final\SAM_2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7038" y="175835"/>
            <a:ext cx="1883703" cy="1482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Public\Pictures\120410_iees AGConst apisa&amp;docuras 3.o dia - final\SAM_27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2684" y="182238"/>
            <a:ext cx="1883703" cy="14690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Public\Pictures\120410_iees AGConst apisa&amp;docuras 3.o dia - final\SAM_27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3608" y="175835"/>
            <a:ext cx="1883703" cy="1482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Public\Pictures\120410_iees AGConst apisa&amp;docuras 3.o dia - final\SAM_27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613" y="1794505"/>
            <a:ext cx="1883702" cy="14826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Public\Pictures\120410_iees AGConst apisa&amp;docuras 3.o dia - final\SAM_27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1802380"/>
            <a:ext cx="1883703" cy="14826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Public\Pictures\120410_iees AGConst apisa&amp;docuras 3.o dia - final\SAM_276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4862" y="197609"/>
            <a:ext cx="1883701" cy="14826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Public\Pictures\120410_iees AGConst apisa&amp;docuras 3.o dia - final\SAM_279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3607" y="1765119"/>
            <a:ext cx="1883703" cy="14711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Public\Pictures\120410_iees AGConst apisa&amp;docuras 3.o dia - final\SAM_284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613" y="3327555"/>
            <a:ext cx="1883704" cy="1471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C:\Users\Public\Pictures\120410_iees AGConst apisa&amp;docuras 3.o dia - final\SAM_282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3728" y="3317187"/>
            <a:ext cx="1883703" cy="15146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Public\Pictures\120410_iees AGConst apisa&amp;docuras 3.o dia - final\SAM_2824.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17386" y="1812875"/>
            <a:ext cx="1883702" cy="15146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descr="C:\Users\Public\Pictures\120410_iees AGConst apisa&amp;docuras 3.o dia - final\SAM_287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43606" y="3307383"/>
            <a:ext cx="1883704" cy="14711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C:\Users\Public\Pictures\120410_iees AGConst apisa&amp;docuras 3.o dia - final\SAM_2968.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2612" y="4849145"/>
            <a:ext cx="1883703" cy="14711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C:\Users\Public\Pictures\120410_iees AGConst apisa&amp;docuras 3.o dia - final\SAM_300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43607" y="4831866"/>
            <a:ext cx="1883703" cy="1471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C:\Users\Public\Pictures\120410_iees AGConst apisa&amp;docuras 3.o dia - final\SAM_298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3727" y="4849145"/>
            <a:ext cx="1883704" cy="1471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7" descr="C:\Users\Public\Pictures\120410_iees AGConst apisa&amp;docuras 3.o dia - final\SAM_2975.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6718" y="3518342"/>
            <a:ext cx="3870536" cy="2792282"/>
          </a:xfrm>
          <a:prstGeom prst="rect">
            <a:avLst/>
          </a:prstGeom>
          <a:noFill/>
          <a:extLst>
            <a:ext uri="{909E8E84-426E-40DD-AFC4-6F175D3DCCD1}">
              <a14:hiddenFill xmlns:a14="http://schemas.microsoft.com/office/drawing/2010/main">
                <a:solidFill>
                  <a:srgbClr val="FFFFFF"/>
                </a:solidFill>
              </a14:hiddenFill>
            </a:ext>
          </a:extLst>
        </p:spPr>
      </p:pic>
      <p:sp>
        <p:nvSpPr>
          <p:cNvPr id="25" name="Título 1"/>
          <p:cNvSpPr txBox="1">
            <a:spLocks/>
          </p:cNvSpPr>
          <p:nvPr/>
        </p:nvSpPr>
        <p:spPr>
          <a:xfrm rot="5400000">
            <a:off x="8399891" y="2617836"/>
            <a:ext cx="5907817" cy="1023816"/>
          </a:xfrm>
          <a:prstGeom prst="rect">
            <a:avLst/>
          </a:prstGeom>
        </p:spPr>
        <p:txBody>
          <a:bodyPr vert="vert270"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200" dirty="0" smtClean="0">
                <a:latin typeface="+mn-lt"/>
              </a:rPr>
              <a:t>AG de Constituição da </a:t>
            </a:r>
            <a:r>
              <a:rPr lang="pt-BR" sz="1200" b="1" i="1" dirty="0" smtClean="0">
                <a:latin typeface="+mn-lt"/>
              </a:rPr>
              <a:t>Associação  APISAdoçura</a:t>
            </a:r>
          </a:p>
          <a:p>
            <a:endParaRPr lang="pt-BR" sz="1200" b="1" i="1" dirty="0"/>
          </a:p>
          <a:p>
            <a:r>
              <a:rPr lang="pt-BR" sz="1200" b="1" i="1" dirty="0" smtClean="0">
                <a:latin typeface="+mn-lt"/>
              </a:rPr>
              <a:t> </a:t>
            </a:r>
            <a:r>
              <a:rPr lang="pt-BR" sz="1200" dirty="0" smtClean="0">
                <a:latin typeface="+mn-lt"/>
              </a:rPr>
              <a:t>(das comunidades de Floresta e Águas Belas) em 10 de abril de 2012, na Localidade  </a:t>
            </a:r>
            <a:r>
              <a:rPr lang="pt-BR" sz="1200" b="1" dirty="0" smtClean="0"/>
              <a:t>Águas Belas,</a:t>
            </a:r>
          </a:p>
          <a:p>
            <a:endParaRPr lang="pt-BR" sz="1200" b="1" dirty="0"/>
          </a:p>
          <a:p>
            <a:endParaRPr lang="pt-BR" sz="1200" b="1" dirty="0" smtClean="0"/>
          </a:p>
          <a:p>
            <a:endParaRPr lang="pt-BR" sz="1200" b="1" dirty="0"/>
          </a:p>
          <a:p>
            <a:r>
              <a:rPr lang="pt-BR" sz="1200" b="1" dirty="0" smtClean="0"/>
              <a:t> </a:t>
            </a:r>
            <a:r>
              <a:rPr lang="pt-BR" sz="1200" dirty="0" smtClean="0">
                <a:latin typeface="+mn-lt"/>
              </a:rPr>
              <a:t>mantendo-se o</a:t>
            </a:r>
            <a:r>
              <a:rPr lang="pt-BR" sz="1200" b="1" dirty="0" smtClean="0">
                <a:latin typeface="+mn-lt"/>
              </a:rPr>
              <a:t> </a:t>
            </a:r>
            <a:r>
              <a:rPr lang="pt-BR" sz="1200" b="1" i="1" dirty="0" smtClean="0">
                <a:latin typeface="+mn-lt"/>
              </a:rPr>
              <a:t>CEPOP-STA </a:t>
            </a:r>
            <a:r>
              <a:rPr lang="pt-BR" sz="1200" dirty="0" smtClean="0">
                <a:latin typeface="+mn-lt"/>
              </a:rPr>
              <a:t>enquanto endereço administrativo</a:t>
            </a:r>
            <a:r>
              <a:rPr lang="pt-BR" sz="1200" dirty="0" smtClean="0"/>
              <a:t>.  </a:t>
            </a:r>
            <a:endParaRPr lang="pt-BR" sz="1200" dirty="0"/>
          </a:p>
        </p:txBody>
      </p:sp>
    </p:spTree>
    <p:extLst>
      <p:ext uri="{BB962C8B-B14F-4D97-AF65-F5344CB8AC3E}">
        <p14:creationId xmlns:p14="http://schemas.microsoft.com/office/powerpoint/2010/main" val="2768106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060964"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26</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4" name="Retângulo 3"/>
          <p:cNvSpPr/>
          <p:nvPr/>
        </p:nvSpPr>
        <p:spPr>
          <a:xfrm>
            <a:off x="304800" y="640095"/>
            <a:ext cx="11430000" cy="1850378"/>
          </a:xfrm>
          <a:prstGeom prst="rect">
            <a:avLst/>
          </a:prstGeom>
        </p:spPr>
        <p:txBody>
          <a:bodyPr wrap="square">
            <a:spAutoFit/>
          </a:bodyPr>
          <a:lstStyle/>
          <a:p>
            <a:pPr algn="just">
              <a:lnSpc>
                <a:spcPct val="107000"/>
              </a:lnSpc>
              <a:spcAft>
                <a:spcPts val="0"/>
              </a:spcAft>
            </a:pPr>
            <a:r>
              <a:rPr lang="pt-BR" sz="1600" b="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r>
              <a:rPr lang="pt-BR" sz="1600" b="1" dirty="0" smtClean="0">
                <a:latin typeface="Times New Roman" panose="02020603050405020304" pitchFamily="18" charset="0"/>
                <a:ea typeface="Calibri" panose="020F0502020204030204" pitchFamily="34" charset="0"/>
                <a:cs typeface="Times New Roman" panose="02020603050405020304" pitchFamily="18" charset="0"/>
              </a:rPr>
              <a:t>EDITAL </a:t>
            </a:r>
            <a:r>
              <a:rPr lang="pt-BR" sz="1600" b="1" dirty="0">
                <a:latin typeface="Times New Roman" panose="02020603050405020304" pitchFamily="18" charset="0"/>
                <a:ea typeface="Calibri" panose="020F0502020204030204" pitchFamily="34" charset="0"/>
                <a:cs typeface="Times New Roman" panose="02020603050405020304" pitchFamily="18" charset="0"/>
              </a:rPr>
              <a:t>de 1ª, 2ª e 3ª Convocação da Assembleia Geral </a:t>
            </a:r>
            <a:r>
              <a:rPr lang="pt-BR" sz="1600" b="1" dirty="0" smtClean="0">
                <a:latin typeface="Times New Roman" panose="02020603050405020304" pitchFamily="18" charset="0"/>
                <a:ea typeface="Calibri" panose="020F0502020204030204" pitchFamily="34" charset="0"/>
                <a:cs typeface="Times New Roman" panose="02020603050405020304" pitchFamily="18" charset="0"/>
              </a:rPr>
              <a:t>Ordinária</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pt-BR" sz="1600" dirty="0">
                <a:latin typeface="Times New Roman" panose="02020603050405020304" pitchFamily="18" charset="0"/>
                <a:ea typeface="Calibri" panose="020F0502020204030204" pitchFamily="34" charset="0"/>
              </a:rPr>
              <a:t>A COOPASA - Cooperativa Agropecuária dos Agricultores Familiares de Santana do Acaraú - CE, cumprindo deliberação do Conselho de Administração, por seu Diretor Presidente, na forma do Estatuto Social em seus artigos </a:t>
            </a:r>
            <a:r>
              <a:rPr lang="pt-BR" sz="1600" b="1" dirty="0">
                <a:latin typeface="Times New Roman" panose="02020603050405020304" pitchFamily="18" charset="0"/>
                <a:ea typeface="Calibri" panose="020F0502020204030204" pitchFamily="34" charset="0"/>
              </a:rPr>
              <a:t>21;</a:t>
            </a:r>
            <a:r>
              <a:rPr lang="pt-BR" sz="1600" dirty="0">
                <a:latin typeface="Times New Roman" panose="02020603050405020304" pitchFamily="18" charset="0"/>
                <a:ea typeface="Calibri" panose="020F0502020204030204" pitchFamily="34" charset="0"/>
              </a:rPr>
              <a:t> </a:t>
            </a:r>
            <a:r>
              <a:rPr lang="pt-BR" sz="1600" b="1" dirty="0">
                <a:latin typeface="Times New Roman" panose="02020603050405020304" pitchFamily="18" charset="0"/>
                <a:ea typeface="Calibri" panose="020F0502020204030204" pitchFamily="34" charset="0"/>
              </a:rPr>
              <a:t>43</a:t>
            </a:r>
            <a:r>
              <a:rPr lang="pt-BR" sz="1600" dirty="0">
                <a:latin typeface="Times New Roman" panose="02020603050405020304" pitchFamily="18" charset="0"/>
                <a:ea typeface="Calibri" panose="020F0502020204030204" pitchFamily="34" charset="0"/>
              </a:rPr>
              <a:t>, alínea “</a:t>
            </a:r>
            <a:r>
              <a:rPr lang="pt-BR" sz="1600" b="1" dirty="0">
                <a:latin typeface="Times New Roman" panose="02020603050405020304" pitchFamily="18" charset="0"/>
                <a:ea typeface="Calibri" panose="020F0502020204030204" pitchFamily="34" charset="0"/>
              </a:rPr>
              <a:t>h</a:t>
            </a:r>
            <a:r>
              <a:rPr lang="pt-BR" sz="1600" dirty="0">
                <a:latin typeface="Times New Roman" panose="02020603050405020304" pitchFamily="18" charset="0"/>
                <a:ea typeface="Calibri" panose="020F0502020204030204" pitchFamily="34" charset="0"/>
              </a:rPr>
              <a:t>” e </a:t>
            </a:r>
            <a:r>
              <a:rPr lang="pt-BR" sz="1600" b="1" dirty="0">
                <a:latin typeface="Times New Roman" panose="02020603050405020304" pitchFamily="18" charset="0"/>
                <a:ea typeface="Calibri" panose="020F0502020204030204" pitchFamily="34" charset="0"/>
              </a:rPr>
              <a:t>44</a:t>
            </a:r>
            <a:r>
              <a:rPr lang="pt-BR" sz="1600" dirty="0">
                <a:latin typeface="Times New Roman" panose="02020603050405020304" pitchFamily="18" charset="0"/>
                <a:ea typeface="Calibri" panose="020F0502020204030204" pitchFamily="34" charset="0"/>
              </a:rPr>
              <a:t>, alínea “</a:t>
            </a:r>
            <a:r>
              <a:rPr lang="pt-BR" sz="1600" b="1" dirty="0">
                <a:latin typeface="Times New Roman" panose="02020603050405020304" pitchFamily="18" charset="0"/>
                <a:ea typeface="Calibri" panose="020F0502020204030204" pitchFamily="34" charset="0"/>
              </a:rPr>
              <a:t>e</a:t>
            </a:r>
            <a:r>
              <a:rPr lang="pt-BR" sz="1600" dirty="0">
                <a:latin typeface="Times New Roman" panose="02020603050405020304" pitchFamily="18" charset="0"/>
                <a:ea typeface="Calibri" panose="020F0502020204030204" pitchFamily="34" charset="0"/>
              </a:rPr>
              <a:t>”, convoca os associados em pleno gozo de seus direitos sociais, que nesta data somam 116 (cento e dezesseis), para se reunirem em Assembleia Geral  Ordinária,</a:t>
            </a:r>
            <a:r>
              <a:rPr lang="pt-BR" sz="1600" b="1" dirty="0">
                <a:latin typeface="Times New Roman" panose="02020603050405020304" pitchFamily="18" charset="0"/>
                <a:ea typeface="Calibri" panose="020F0502020204030204" pitchFamily="34" charset="0"/>
              </a:rPr>
              <a:t> a ser realizada no dia 20 de fevereiro de 2014 (quinta-feira)</a:t>
            </a:r>
            <a:r>
              <a:rPr lang="pt-BR" sz="1600" dirty="0">
                <a:latin typeface="Times New Roman" panose="02020603050405020304" pitchFamily="18" charset="0"/>
                <a:ea typeface="Calibri" panose="020F0502020204030204" pitchFamily="34" charset="0"/>
              </a:rPr>
              <a:t> no Centro Cooperativo Popular de Santana do Acaraú – CEPOP-STA, sede da COOPASA na Avenida São João, 165, Bairro São João, Santana do Acaraú - CE, </a:t>
            </a:r>
            <a:r>
              <a:rPr lang="pt-BR" sz="1600" dirty="0" smtClean="0">
                <a:latin typeface="Times New Roman" panose="02020603050405020304" pitchFamily="18" charset="0"/>
                <a:ea typeface="Calibri" panose="020F0502020204030204" pitchFamily="34" charset="0"/>
              </a:rPr>
              <a:t>......</a:t>
            </a:r>
            <a:endParaRPr lang="pt-BR" sz="1600" dirty="0"/>
          </a:p>
        </p:txBody>
      </p:sp>
      <p:sp>
        <p:nvSpPr>
          <p:cNvPr id="5" name="Retângulo 4"/>
          <p:cNvSpPr/>
          <p:nvPr/>
        </p:nvSpPr>
        <p:spPr>
          <a:xfrm>
            <a:off x="304800" y="2580152"/>
            <a:ext cx="11430000" cy="3344955"/>
          </a:xfrm>
          <a:prstGeom prst="rect">
            <a:avLst/>
          </a:prstGeom>
        </p:spPr>
        <p:txBody>
          <a:bodyPr wrap="square">
            <a:spAutoFit/>
          </a:bodyPr>
          <a:lstStyle/>
          <a:p>
            <a:pPr>
              <a:spcAft>
                <a:spcPts val="0"/>
              </a:spcAft>
              <a:tabLst>
                <a:tab pos="449580" algn="l"/>
              </a:tabLst>
            </a:pPr>
            <a:r>
              <a:rPr lang="pt-BR" sz="1600" b="1" dirty="0">
                <a:latin typeface="Times New Roman" panose="02020603050405020304" pitchFamily="18" charset="0"/>
                <a:ea typeface="Times New Roman" panose="02020603050405020304" pitchFamily="18" charset="0"/>
              </a:rPr>
              <a:t>1. Prestação de contas dos órgãos de administração pertinentes ao exercício de 2013: </a:t>
            </a:r>
            <a:br>
              <a:rPr lang="pt-BR" sz="1600" b="1" dirty="0">
                <a:latin typeface="Times New Roman" panose="02020603050405020304" pitchFamily="18" charset="0"/>
                <a:ea typeface="Times New Roman" panose="02020603050405020304" pitchFamily="18" charset="0"/>
              </a:rPr>
            </a:br>
            <a:endParaRPr lang="pt-BR" sz="1600" dirty="0">
              <a:latin typeface="Times New Roman" panose="02020603050405020304" pitchFamily="18" charset="0"/>
              <a:ea typeface="Times New Roman" panose="02020603050405020304" pitchFamily="18" charset="0"/>
            </a:endParaRPr>
          </a:p>
          <a:p>
            <a:pPr algn="just">
              <a:spcAft>
                <a:spcPts val="0"/>
              </a:spcAft>
              <a:tabLst>
                <a:tab pos="449580" algn="l"/>
              </a:tabLst>
            </a:pPr>
            <a:r>
              <a:rPr lang="pt-BR" sz="1600" dirty="0">
                <a:latin typeface="Times New Roman" panose="02020603050405020304" pitchFamily="18" charset="0"/>
                <a:ea typeface="Times New Roman" panose="02020603050405020304" pitchFamily="18" charset="0"/>
              </a:rPr>
              <a:t>a) Relatório da Gestão 2013;</a:t>
            </a:r>
          </a:p>
          <a:p>
            <a:pPr algn="just">
              <a:spcAft>
                <a:spcPts val="0"/>
              </a:spcAft>
              <a:tabLst>
                <a:tab pos="449580" algn="l"/>
              </a:tabLst>
            </a:pPr>
            <a:r>
              <a:rPr lang="pt-BR" sz="1600" dirty="0">
                <a:latin typeface="Times New Roman" panose="02020603050405020304" pitchFamily="18" charset="0"/>
                <a:ea typeface="Times New Roman" panose="02020603050405020304" pitchFamily="18" charset="0"/>
              </a:rPr>
              <a:t>b) Balanço Patrimonial do Exercício 2013;</a:t>
            </a:r>
          </a:p>
          <a:p>
            <a:pPr algn="just">
              <a:spcAft>
                <a:spcPts val="0"/>
              </a:spcAft>
              <a:tabLst>
                <a:tab pos="449580" algn="l"/>
              </a:tabLst>
            </a:pPr>
            <a:r>
              <a:rPr lang="pt-BR" sz="1600" dirty="0">
                <a:latin typeface="Times New Roman" panose="02020603050405020304" pitchFamily="18" charset="0"/>
                <a:ea typeface="Times New Roman" panose="02020603050405020304" pitchFamily="18" charset="0"/>
              </a:rPr>
              <a:t>c) Demonstrativo da Sobra ou Perda Apurada no exercício de 2013;</a:t>
            </a:r>
          </a:p>
          <a:p>
            <a:pPr algn="just">
              <a:spcAft>
                <a:spcPts val="0"/>
              </a:spcAft>
              <a:tabLst>
                <a:tab pos="449580" algn="l"/>
              </a:tabLst>
            </a:pPr>
            <a:r>
              <a:rPr lang="pt-BR" sz="1600" dirty="0">
                <a:latin typeface="Times New Roman" panose="02020603050405020304" pitchFamily="18" charset="0"/>
                <a:ea typeface="Times New Roman" panose="02020603050405020304" pitchFamily="18" charset="0"/>
              </a:rPr>
              <a:t> </a:t>
            </a:r>
          </a:p>
          <a:p>
            <a:pPr algn="just">
              <a:spcAft>
                <a:spcPts val="0"/>
              </a:spcAft>
              <a:tabLst>
                <a:tab pos="449580" algn="l"/>
              </a:tabLst>
            </a:pPr>
            <a:r>
              <a:rPr lang="pt-BR" sz="1600" b="1" dirty="0">
                <a:latin typeface="Times New Roman" panose="02020603050405020304" pitchFamily="18" charset="0"/>
                <a:ea typeface="Times New Roman" panose="02020603050405020304" pitchFamily="18" charset="0"/>
              </a:rPr>
              <a:t>2. Destinação das Sobras ou perdas Líquidas Apuradas;</a:t>
            </a:r>
            <a:endParaRPr lang="pt-BR" sz="1600" dirty="0">
              <a:latin typeface="Times New Roman" panose="02020603050405020304" pitchFamily="18" charset="0"/>
              <a:ea typeface="Times New Roman" panose="02020603050405020304" pitchFamily="18" charset="0"/>
            </a:endParaRPr>
          </a:p>
          <a:p>
            <a:pPr algn="just">
              <a:spcAft>
                <a:spcPts val="0"/>
              </a:spcAft>
              <a:tabLst>
                <a:tab pos="449580" algn="l"/>
              </a:tabLst>
            </a:pPr>
            <a:r>
              <a:rPr lang="pt-BR" sz="1600" dirty="0">
                <a:latin typeface="Times New Roman" panose="02020603050405020304" pitchFamily="18" charset="0"/>
                <a:ea typeface="Times New Roman" panose="02020603050405020304" pitchFamily="18" charset="0"/>
              </a:rPr>
              <a:t>3.  Plano de atividades para o exercício 2014;</a:t>
            </a:r>
          </a:p>
          <a:p>
            <a:pPr algn="just">
              <a:spcAft>
                <a:spcPts val="0"/>
              </a:spcAft>
              <a:tabLst>
                <a:tab pos="449580" algn="l"/>
              </a:tabLst>
            </a:pPr>
            <a:r>
              <a:rPr lang="pt-BR" sz="1600" dirty="0">
                <a:latin typeface="Times New Roman" panose="02020603050405020304" pitchFamily="18" charset="0"/>
                <a:ea typeface="Times New Roman" panose="02020603050405020304" pitchFamily="18" charset="0"/>
              </a:rPr>
              <a:t>4. Eleição do Conselho Fiscal;</a:t>
            </a:r>
          </a:p>
          <a:p>
            <a:pPr algn="just">
              <a:spcAft>
                <a:spcPts val="0"/>
              </a:spcAft>
              <a:tabLst>
                <a:tab pos="449580" algn="l"/>
              </a:tabLst>
            </a:pPr>
            <a:r>
              <a:rPr lang="pt-BR" sz="1600" dirty="0">
                <a:latin typeface="Times New Roman" panose="02020603050405020304" pitchFamily="18" charset="0"/>
                <a:ea typeface="Times New Roman" panose="02020603050405020304" pitchFamily="18" charset="0"/>
              </a:rPr>
              <a:t>5. Eleição do Conselho de Administração;</a:t>
            </a:r>
          </a:p>
          <a:p>
            <a:pPr algn="just">
              <a:lnSpc>
                <a:spcPct val="107000"/>
              </a:lnSpc>
              <a:spcAft>
                <a:spcPts val="0"/>
              </a:spcAft>
            </a:pPr>
            <a:r>
              <a:rPr lang="pt-BR" sz="1600" dirty="0">
                <a:latin typeface="Times New Roman" panose="02020603050405020304" pitchFamily="18" charset="0"/>
                <a:ea typeface="Calibri" panose="020F0502020204030204" pitchFamily="34" charset="0"/>
                <a:cs typeface="Times New Roman" panose="02020603050405020304" pitchFamily="18" charset="0"/>
              </a:rPr>
              <a:t>6. Fixação do valor do pró-labore de diretores, cédulas de presença e diárias dos membros dos Conselhos de Administração e Fiscal;</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600" dirty="0">
                <a:latin typeface="Times New Roman" panose="02020603050405020304" pitchFamily="18" charset="0"/>
                <a:ea typeface="Calibri" panose="020F0502020204030204" pitchFamily="34" charset="0"/>
                <a:cs typeface="Times New Roman" panose="02020603050405020304" pitchFamily="18" charset="0"/>
              </a:rPr>
              <a:t>7. Taxa de administração dos cooperados;</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sz="1600" dirty="0">
                <a:latin typeface="Times New Roman" panose="02020603050405020304" pitchFamily="18" charset="0"/>
                <a:ea typeface="Calibri" panose="020F0502020204030204" pitchFamily="34" charset="0"/>
                <a:cs typeface="Times New Roman" panose="02020603050405020304" pitchFamily="18" charset="0"/>
              </a:rPr>
              <a:t>8. Assuntos diversos.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2728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9104" y="5805934"/>
            <a:ext cx="1060964"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27</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Imagem 4" descr="C:\Users\Guedes\Pictures\140220_AGO anual COOP (iees-uva cont. em 21mar14)\DSCN49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65" y="132080"/>
            <a:ext cx="3650736" cy="2659380"/>
          </a:xfrm>
          <a:prstGeom prst="rect">
            <a:avLst/>
          </a:prstGeom>
          <a:noFill/>
          <a:ln>
            <a:noFill/>
          </a:ln>
        </p:spPr>
      </p:pic>
      <p:sp>
        <p:nvSpPr>
          <p:cNvPr id="7" name="Caixa de Texto 2"/>
          <p:cNvSpPr txBox="1">
            <a:spLocks noChangeArrowheads="1"/>
          </p:cNvSpPr>
          <p:nvPr/>
        </p:nvSpPr>
        <p:spPr bwMode="auto">
          <a:xfrm>
            <a:off x="3897509" y="152400"/>
            <a:ext cx="2076450" cy="26136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lnSpc>
                <a:spcPct val="107000"/>
              </a:lnSpc>
              <a:spcAft>
                <a:spcPts val="800"/>
              </a:spcAft>
            </a:pPr>
            <a:r>
              <a:rPr lang="pt-BR" sz="1200">
                <a:effectLst/>
                <a:latin typeface="Calibri" panose="020F0502020204030204" pitchFamily="34" charset="0"/>
                <a:ea typeface="Calibri" panose="020F0502020204030204" pitchFamily="34" charset="0"/>
                <a:cs typeface="Times New Roman" panose="02020603050405020304" pitchFamily="18" charset="0"/>
              </a:rPr>
              <a:t>Georgia (Coordenadora da Célula de Projetos IEES-UVA), levantamentos junto aos grupos EES; e Zeneide (Diretora Administrativa COOPASA) presenças dos cooperativados na Assembleia Geral Ordinária 2014 (prestando contas 2013 e projetando 2014, etc.) – Centro Cooperativo Popular de Santana do Acaraú – CEPOP-STA.</a:t>
            </a:r>
          </a:p>
        </p:txBody>
      </p:sp>
      <p:pic>
        <p:nvPicPr>
          <p:cNvPr id="8" name="Imagem 7" descr="C:\Users\Guedes\Pictures\140220_AGO anual COOP (iees-uva cont. em 21mar14)\DSCN485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104" y="3105150"/>
            <a:ext cx="3635497" cy="2628900"/>
          </a:xfrm>
          <a:prstGeom prst="rect">
            <a:avLst/>
          </a:prstGeom>
          <a:noFill/>
          <a:ln>
            <a:noFill/>
          </a:ln>
        </p:spPr>
      </p:pic>
      <p:sp>
        <p:nvSpPr>
          <p:cNvPr id="9" name="Caixa de Texto 2"/>
          <p:cNvSpPr txBox="1">
            <a:spLocks noChangeArrowheads="1"/>
          </p:cNvSpPr>
          <p:nvPr/>
        </p:nvSpPr>
        <p:spPr bwMode="auto">
          <a:xfrm>
            <a:off x="3897509" y="3105150"/>
            <a:ext cx="2076450" cy="26365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Catiana (Coordenadora Célula Local IEES-UVA), Leidiane (Coordenadora Célula Pedagógica e de Acompanhamento IEES-UVA) e Dayanne (aluna, estagiária IEES-UVA), na Assembleia Geral Ordinária 2014 (prestando contas 2013 e projetando 2014, etc.) – Centro Cooperativo Popular de Santana do Acaraú – CEPOP-STA.</a:t>
            </a:r>
          </a:p>
          <a:p>
            <a:pPr>
              <a:lnSpc>
                <a:spcPct val="107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0" name="Imagem 9" descr="C:\Users\Guedes\Pictures\140220_AGO anual COOP (iees-uva cont. em 21mar14)\DSCN504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6867" y="152400"/>
            <a:ext cx="3629418" cy="2613660"/>
          </a:xfrm>
          <a:prstGeom prst="rect">
            <a:avLst/>
          </a:prstGeom>
          <a:noFill/>
          <a:ln>
            <a:noFill/>
          </a:ln>
        </p:spPr>
      </p:pic>
      <p:sp>
        <p:nvSpPr>
          <p:cNvPr id="11" name="Caixa de Texto 2"/>
          <p:cNvSpPr txBox="1">
            <a:spLocks noChangeArrowheads="1"/>
          </p:cNvSpPr>
          <p:nvPr/>
        </p:nvSpPr>
        <p:spPr bwMode="auto">
          <a:xfrm>
            <a:off x="9829193" y="152400"/>
            <a:ext cx="2076450" cy="26035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lnSpc>
                <a:spcPct val="107000"/>
              </a:lnSpc>
              <a:spcAft>
                <a:spcPts val="800"/>
              </a:spcAft>
            </a:pPr>
            <a:r>
              <a:rPr lang="pt-BR" sz="1200">
                <a:effectLst/>
                <a:latin typeface="Calibri" panose="020F0502020204030204" pitchFamily="34" charset="0"/>
                <a:ea typeface="Calibri" panose="020F0502020204030204" pitchFamily="34" charset="0"/>
                <a:cs typeface="Times New Roman" panose="02020603050405020304" pitchFamily="18" charset="0"/>
              </a:rPr>
              <a:t>A Coordenadora Local IEES-UVA, Catiana, participa na Assembleia Geral Ordinária 2014 (prestando contas 2013 e projetando 2014, etc.) – Centro Cooperativo Popular de Santana do Acaraú – CEPOP-STA.</a:t>
            </a:r>
          </a:p>
        </p:txBody>
      </p:sp>
      <p:pic>
        <p:nvPicPr>
          <p:cNvPr id="12" name="Imagem 11" descr="C:\Users\Guedes\Pictures\140220_AGO anual COOP (iees-uva cont. em 21mar14)\DSCN504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6868" y="3105150"/>
            <a:ext cx="3629418" cy="2598420"/>
          </a:xfrm>
          <a:prstGeom prst="rect">
            <a:avLst/>
          </a:prstGeom>
          <a:noFill/>
          <a:ln>
            <a:noFill/>
          </a:ln>
        </p:spPr>
      </p:pic>
      <p:sp>
        <p:nvSpPr>
          <p:cNvPr id="13" name="Caixa de Texto 2"/>
          <p:cNvSpPr txBox="1">
            <a:spLocks noChangeArrowheads="1"/>
          </p:cNvSpPr>
          <p:nvPr/>
        </p:nvSpPr>
        <p:spPr bwMode="auto">
          <a:xfrm>
            <a:off x="9829193" y="3067050"/>
            <a:ext cx="2076450" cy="26365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lnSpc>
                <a:spcPct val="107000"/>
              </a:lnSpc>
              <a:spcAft>
                <a:spcPts val="800"/>
              </a:spcAft>
            </a:pPr>
            <a:r>
              <a:rPr lang="pt-BR" sz="1200">
                <a:effectLst/>
                <a:latin typeface="Calibri" panose="020F0502020204030204" pitchFamily="34" charset="0"/>
                <a:ea typeface="Calibri" panose="020F0502020204030204" pitchFamily="34" charset="0"/>
                <a:cs typeface="Times New Roman" panose="02020603050405020304" pitchFamily="18" charset="0"/>
              </a:rPr>
              <a:t>O Diretor Comercial da COOPASA, Lucidário (também Coordenador do mercadinho MAF&amp;FRIGO) participa na Assembleia Geral Ordinária 2014 (prestando contas 2013 e projetando 2014, etc.) – Centro Cooperativo Popular de Santana do Acaraú – CEPOP-STA.</a:t>
            </a:r>
          </a:p>
        </p:txBody>
      </p:sp>
    </p:spTree>
    <p:extLst>
      <p:ext uri="{BB962C8B-B14F-4D97-AF65-F5344CB8AC3E}">
        <p14:creationId xmlns:p14="http://schemas.microsoft.com/office/powerpoint/2010/main" val="42524529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61950" y="6081142"/>
            <a:ext cx="22987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28</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Imagem 4"/>
          <p:cNvPicPr/>
          <p:nvPr/>
        </p:nvPicPr>
        <p:blipFill>
          <a:blip r:embed="rId2"/>
          <a:stretch>
            <a:fillRect/>
          </a:stretch>
        </p:blipFill>
        <p:spPr>
          <a:xfrm>
            <a:off x="279400" y="189230"/>
            <a:ext cx="7124700" cy="5970270"/>
          </a:xfrm>
          <a:prstGeom prst="rect">
            <a:avLst/>
          </a:prstGeom>
        </p:spPr>
      </p:pic>
      <p:sp>
        <p:nvSpPr>
          <p:cNvPr id="4" name="Retângulo 3"/>
          <p:cNvSpPr/>
          <p:nvPr/>
        </p:nvSpPr>
        <p:spPr>
          <a:xfrm>
            <a:off x="7747000" y="189230"/>
            <a:ext cx="1803400" cy="2166875"/>
          </a:xfrm>
          <a:prstGeom prst="rect">
            <a:avLst/>
          </a:prstGeom>
        </p:spPr>
        <p:txBody>
          <a:bodyPr wrap="square">
            <a:spAutoFit/>
          </a:bodyPr>
          <a:lstStyle/>
          <a:p>
            <a:pPr>
              <a:lnSpc>
                <a:spcPct val="107000"/>
              </a:lnSpc>
              <a:spcAft>
                <a:spcPts val="0"/>
              </a:spcAft>
            </a:pPr>
            <a:r>
              <a:rPr lang="pt-BR" b="1" dirty="0">
                <a:latin typeface="Calibri" panose="020F0502020204030204" pitchFamily="34" charset="0"/>
                <a:ea typeface="Calibri" panose="020F0502020204030204" pitchFamily="34" charset="0"/>
                <a:cs typeface="Times New Roman" panose="02020603050405020304" pitchFamily="18" charset="0"/>
              </a:rPr>
              <a:t>RETROSPECTIVA:</a:t>
            </a:r>
            <a:r>
              <a:rPr lang="pt-BR" dirty="0">
                <a:latin typeface="Calibri" panose="020F0502020204030204" pitchFamily="34" charset="0"/>
                <a:ea typeface="Calibri" panose="020F0502020204030204" pitchFamily="34" charset="0"/>
                <a:cs typeface="Times New Roman" panose="02020603050405020304" pitchFamily="18" charset="0"/>
              </a:rPr>
              <a:t> o que e porque </a:t>
            </a:r>
            <a:r>
              <a:rPr lang="pt-BR" i="1" dirty="0">
                <a:latin typeface="Calibri" panose="020F0502020204030204" pitchFamily="34" charset="0"/>
                <a:ea typeface="Calibri" panose="020F0502020204030204" pitchFamily="34" charset="0"/>
                <a:cs typeface="Times New Roman" panose="02020603050405020304" pitchFamily="18" charset="0"/>
              </a:rPr>
              <a:t>Centro Cooperativo de Santana</a:t>
            </a:r>
            <a:r>
              <a:rPr lang="pt-BR" dirty="0">
                <a:latin typeface="Calibri" panose="020F0502020204030204" pitchFamily="34" charset="0"/>
                <a:ea typeface="Calibri" panose="020F0502020204030204" pitchFamily="34" charset="0"/>
                <a:cs typeface="Times New Roman" panose="02020603050405020304" pitchFamily="18" charset="0"/>
              </a:rPr>
              <a:t> (estratégia da IEES-UVA?)</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4700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 y="6081142"/>
            <a:ext cx="21971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29</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Imagem 4"/>
          <p:cNvPicPr/>
          <p:nvPr/>
        </p:nvPicPr>
        <p:blipFill>
          <a:blip r:embed="rId2"/>
          <a:stretch>
            <a:fillRect/>
          </a:stretch>
        </p:blipFill>
        <p:spPr>
          <a:xfrm>
            <a:off x="259397" y="163830"/>
            <a:ext cx="6966903" cy="5917312"/>
          </a:xfrm>
          <a:prstGeom prst="rect">
            <a:avLst/>
          </a:prstGeom>
        </p:spPr>
      </p:pic>
    </p:spTree>
    <p:extLst>
      <p:ext uri="{BB962C8B-B14F-4D97-AF65-F5344CB8AC3E}">
        <p14:creationId xmlns:p14="http://schemas.microsoft.com/office/powerpoint/2010/main" val="432190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rmAutofit/>
          </a:bodyPr>
          <a:lstStyle/>
          <a:p>
            <a:r>
              <a:rPr lang="pt-BR" sz="1400" b="1" i="1" dirty="0">
                <a:latin typeface="Arial Black" panose="020B0A04020102020204" pitchFamily="34" charset="0"/>
                <a:cs typeface="Aharoni" panose="02010803020104030203" pitchFamily="2" charset="-79"/>
              </a:rPr>
              <a:t>“O Desafio da </a:t>
            </a:r>
            <a:r>
              <a:rPr lang="pt-BR" sz="1400" b="1" i="1" dirty="0" smtClean="0">
                <a:latin typeface="Arial Black" panose="020B0A04020102020204" pitchFamily="34" charset="0"/>
                <a:cs typeface="Aharoni" panose="02010803020104030203" pitchFamily="2" charset="-79"/>
              </a:rPr>
              <a:t>Integração ...”.</a:t>
            </a:r>
            <a:endParaRPr lang="pt-BR" sz="1400" i="1" dirty="0">
              <a:latin typeface="Arial Black" panose="020B0A04020102020204" pitchFamily="34" charset="0"/>
              <a:cs typeface="Aharoni" panose="02010803020104030203" pitchFamily="2" charset="-79"/>
            </a:endParaRPr>
          </a:p>
        </p:txBody>
      </p:sp>
      <p:pic>
        <p:nvPicPr>
          <p:cNvPr id="1026" name="Imagem 1" descr="Descrição: C:\Documents and Settings\User\Meus documentos\INCUBADORA - IEES - UVA\logo-assinatura_ IEES\marca iess final set2009 - Vs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87" y="1659700"/>
            <a:ext cx="2177911" cy="336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756016" y="5086620"/>
            <a:ext cx="2027429" cy="584775"/>
          </a:xfrm>
          <a:prstGeom prst="rect">
            <a:avLst/>
          </a:prstGeom>
        </p:spPr>
        <p:txBody>
          <a:bodyPr wrap="square">
            <a:spAutoFit/>
          </a:bodyPr>
          <a:lstStyle/>
          <a:p>
            <a:pPr algn="just"/>
            <a:r>
              <a:rPr lang="pt-BR" sz="800" dirty="0">
                <a:latin typeface="Calibri" panose="020F0502020204030204" pitchFamily="34" charset="0"/>
                <a:ea typeface="Times New Roman" panose="02020603050405020304" pitchFamily="18" charset="0"/>
              </a:rPr>
              <a:t>Marca (logos) da </a:t>
            </a:r>
            <a:r>
              <a:rPr lang="pt-BR" sz="800" dirty="0" smtClean="0">
                <a:latin typeface="Calibri" panose="020F0502020204030204" pitchFamily="34" charset="0"/>
                <a:ea typeface="Times New Roman" panose="02020603050405020304" pitchFamily="18" charset="0"/>
              </a:rPr>
              <a:t>IEES-UVA&amp;LABORSOLIDA RIO</a:t>
            </a:r>
            <a:r>
              <a:rPr lang="pt-BR" sz="800" dirty="0">
                <a:latin typeface="Calibri" panose="020F0502020204030204" pitchFamily="34" charset="0"/>
                <a:ea typeface="Times New Roman" panose="02020603050405020304" pitchFamily="18" charset="0"/>
              </a:rPr>
              <a:t>, criação e arte do colaborador Prof. </a:t>
            </a:r>
            <a:r>
              <a:rPr lang="pt-BR" sz="800" dirty="0" smtClean="0">
                <a:latin typeface="Calibri" panose="020F0502020204030204" pitchFamily="34" charset="0"/>
                <a:ea typeface="Times New Roman" panose="02020603050405020304" pitchFamily="18" charset="0"/>
              </a:rPr>
              <a:t>Heráclio </a:t>
            </a:r>
            <a:r>
              <a:rPr lang="pt-BR" sz="800" dirty="0">
                <a:latin typeface="Calibri" panose="020F0502020204030204" pitchFamily="34" charset="0"/>
                <a:ea typeface="Times New Roman" panose="02020603050405020304" pitchFamily="18" charset="0"/>
              </a:rPr>
              <a:t>Antônio Bastos da Silva (Curso Adm. UVA).</a:t>
            </a:r>
            <a:endParaRPr lang="pt-BR" sz="800" dirty="0"/>
          </a:p>
        </p:txBody>
      </p:sp>
      <p:sp>
        <p:nvSpPr>
          <p:cNvPr id="17" name="Rectangle 15"/>
          <p:cNvSpPr>
            <a:spLocks noChangeArrowheads="1"/>
          </p:cNvSpPr>
          <p:nvPr/>
        </p:nvSpPr>
        <p:spPr bwMode="auto">
          <a:xfrm>
            <a:off x="2262909" y="-45485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200" b="0" i="0" u="none" strike="noStrike" cap="none" normalizeH="0" baseline="0" smtClean="0">
                <a:ln>
                  <a:noFill/>
                </a:ln>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Em resposta ao convite da ABRUEM, com o tema </a:t>
            </a:r>
            <a:r>
              <a:rPr kumimoji="0" lang="pt-BR" altLang="pt-BR" sz="1200" b="1" i="0" u="none" strike="noStrike" cap="none" normalizeH="0" baseline="0" smtClean="0">
                <a:ln>
                  <a:noFill/>
                </a:ln>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t>
            </a:r>
            <a:r>
              <a:rPr kumimoji="0" lang="pt-BR" altLang="pt-BR" sz="1200" b="1" i="1" u="none" strike="noStrike" cap="none" normalizeH="0" baseline="0" smtClean="0">
                <a:ln>
                  <a:noFill/>
                </a:ln>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O Desafio da Integração entre as IES da ABRUEM”,</a:t>
            </a:r>
            <a:r>
              <a:rPr kumimoji="0" lang="pt-BR" altLang="pt-BR" sz="1200" b="1" i="0" u="none" strike="noStrike" cap="none" normalizeH="0" baseline="0" smtClean="0">
                <a:ln>
                  <a:noFill/>
                </a:ln>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pt-BR" altLang="pt-BR" sz="1200" b="0" i="0" u="none" strike="noStrike" cap="none" normalizeH="0" baseline="0" smtClean="0">
                <a:ln>
                  <a:noFill/>
                </a:ln>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proposto</a:t>
            </a:r>
            <a:r>
              <a:rPr kumimoji="0" lang="pt-BR" altLang="pt-BR" sz="1200" b="1" i="0" u="none" strike="noStrike" cap="none" normalizeH="0" baseline="0" smtClean="0">
                <a:ln>
                  <a:noFill/>
                </a:ln>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ao 55º Fórum da ABRUEM</a:t>
            </a:r>
            <a:r>
              <a:rPr kumimoji="0" lang="pt-BR" altLang="pt-BR" sz="1200" b="0" i="0" u="none" strike="noStrike" cap="none" normalizeH="0" baseline="0" smtClean="0">
                <a:ln>
                  <a:noFill/>
                </a:ln>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 nossa Universidade UVA apresenta </a:t>
            </a:r>
            <a:endParaRPr kumimoji="0" lang="pt-BR" altLang="pt-BR" sz="1800" b="0" i="0" u="none" strike="noStrike" cap="none" normalizeH="0" baseline="0" smtClean="0">
              <a:ln>
                <a:noFill/>
              </a:ln>
              <a:solidFill>
                <a:schemeClr val="tx1"/>
              </a:solidFill>
              <a:effectLst/>
              <a:latin typeface="Arial" panose="020B0604020202020204" pitchFamily="34" charset="0"/>
            </a:endParaRPr>
          </a:p>
        </p:txBody>
      </p:sp>
      <p:sp>
        <p:nvSpPr>
          <p:cNvPr id="18" name="Rectangle 16"/>
          <p:cNvSpPr>
            <a:spLocks noChangeArrowheads="1"/>
          </p:cNvSpPr>
          <p:nvPr/>
        </p:nvSpPr>
        <p:spPr bwMode="auto">
          <a:xfrm>
            <a:off x="2262909" y="-40913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200" b="1" i="1" u="none" strike="noStrike" cap="none" normalizeH="0" baseline="0" smtClean="0">
              <a:ln>
                <a:noFill/>
              </a:ln>
              <a:solidFill>
                <a:srgbClr val="222222"/>
              </a:solidFill>
              <a:effectLs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200" b="1" i="1" u="none" strike="noStrike" cap="none" normalizeH="0" baseline="0" smtClean="0">
                <a:ln>
                  <a:noFill/>
                </a:ln>
                <a:solidFill>
                  <a:srgbClr val="222222"/>
                </a:solidFill>
                <a:effectLst/>
                <a:latin typeface="Arial" panose="020B0604020202020204" pitchFamily="34" charset="0"/>
                <a:ea typeface="Times New Roman" panose="02020603050405020304" pitchFamily="18" charset="0"/>
                <a:cs typeface="Calibri" panose="020F0502020204030204" pitchFamily="34" charset="0"/>
              </a:rPr>
              <a:t>“O Desafio da Integração dentro e fora da Universidade UVA: o caso da Incubadora IEES-UVA”</a:t>
            </a:r>
            <a:r>
              <a:rPr kumimoji="0" lang="pt-BR" altLang="pt-BR" sz="1200" b="0" i="0" u="none" strike="noStrike" cap="none" normalizeH="0" baseline="0" smtClean="0">
                <a:ln>
                  <a:noFill/>
                </a:ln>
                <a:solidFill>
                  <a:srgbClr val="222222"/>
                </a:solidFill>
                <a:effectLst/>
                <a:latin typeface="Arial" panose="020B0604020202020204" pitchFamily="34" charset="0"/>
                <a:ea typeface="Times New Roman" panose="02020603050405020304" pitchFamily="18" charset="0"/>
                <a:cs typeface="Calibri" panose="020F0502020204030204" pitchFamily="34" charset="0"/>
              </a:rPr>
              <a:t>, espaço ora buscando refletir:</a:t>
            </a:r>
            <a:endParaRPr kumimoji="0" lang="pt-BR" altLang="pt-BR" sz="1800" b="0" i="0" u="none" strike="noStrike" cap="none" normalizeH="0" baseline="0" smtClean="0">
              <a:ln>
                <a:noFill/>
              </a:ln>
              <a:solidFill>
                <a:schemeClr val="tx1"/>
              </a:solidFill>
              <a:effectLst/>
              <a:latin typeface="Arial" panose="020B0604020202020204" pitchFamily="34" charset="0"/>
            </a:endParaRPr>
          </a:p>
        </p:txBody>
      </p:sp>
      <p:sp>
        <p:nvSpPr>
          <p:cNvPr id="19" name="Rectangle 17"/>
          <p:cNvSpPr>
            <a:spLocks noChangeArrowheads="1"/>
          </p:cNvSpPr>
          <p:nvPr/>
        </p:nvSpPr>
        <p:spPr bwMode="auto">
          <a:xfrm>
            <a:off x="2262909" y="-36341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800" b="0" i="0" u="none" strike="noStrike" cap="none" normalizeH="0" baseline="0" smtClean="0">
                <a:ln>
                  <a:noFill/>
                </a:ln>
                <a:solidFill>
                  <a:schemeClr val="tx1"/>
                </a:solidFill>
                <a:effectLst/>
                <a:latin typeface="Arial" panose="020B0604020202020204" pitchFamily="34" charset="0"/>
              </a:rPr>
              <a:t> </a:t>
            </a:r>
            <a:endParaRPr kumimoji="0" lang="pt-BR" altLang="pt-BR"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smtClean="0">
              <a:ln>
                <a:noFill/>
              </a:ln>
              <a:solidFill>
                <a:schemeClr val="tx1"/>
              </a:solidFill>
              <a:effectLst/>
              <a:latin typeface="Arial" panose="020B0604020202020204" pitchFamily="34" charset="0"/>
            </a:endParaRPr>
          </a:p>
        </p:txBody>
      </p:sp>
      <p:sp>
        <p:nvSpPr>
          <p:cNvPr id="22" name="Rectangle 20"/>
          <p:cNvSpPr>
            <a:spLocks noChangeArrowheads="1"/>
          </p:cNvSpPr>
          <p:nvPr/>
        </p:nvSpPr>
        <p:spPr bwMode="auto">
          <a:xfrm>
            <a:off x="775063" y="836911"/>
            <a:ext cx="10833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Em resposta ao convite da ABRUEM, com o tema </a:t>
            </a:r>
            <a:r>
              <a:rPr kumimoji="0" lang="pt-BR" altLang="pt-BR" sz="1600" b="1"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a:t>
            </a:r>
            <a:r>
              <a:rPr kumimoji="0" lang="pt-BR" altLang="pt-BR" sz="1600" b="1" i="1"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O Desafio da Integração entre as IES da ABRUEM”,</a:t>
            </a:r>
            <a:r>
              <a:rPr kumimoji="0" lang="pt-BR" altLang="pt-BR" sz="1600" b="1"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proposto</a:t>
            </a:r>
            <a:r>
              <a:rPr kumimoji="0" lang="pt-BR" altLang="pt-BR" sz="1600" b="1"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ao 55º Fórum da ABRUEM</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 nossa Universidade UVA apresenta </a:t>
            </a:r>
            <a:r>
              <a:rPr lang="pt-BR" altLang="pt-BR" sz="1600" b="1" i="1" dirty="0">
                <a:solidFill>
                  <a:srgbClr val="222222"/>
                </a:solidFill>
                <a:ea typeface="Times New Roman" panose="02020603050405020304" pitchFamily="18" charset="0"/>
                <a:cs typeface="Calibri" panose="020F0502020204030204" pitchFamily="34" charset="0"/>
              </a:rPr>
              <a:t>“O Desafio da Integração dentro e fora da Universidade UVA: o caso da Incubadora IEES-UVA”</a:t>
            </a:r>
            <a:r>
              <a:rPr lang="pt-BR" altLang="pt-BR" sz="1600" dirty="0">
                <a:solidFill>
                  <a:srgbClr val="222222"/>
                </a:solidFill>
                <a:ea typeface="Times New Roman" panose="02020603050405020304" pitchFamily="18" charset="0"/>
                <a:cs typeface="Calibri" panose="020F0502020204030204" pitchFamily="34" charset="0"/>
              </a:rPr>
              <a:t>, espaço ora buscando refletir</a:t>
            </a:r>
            <a:r>
              <a:rPr lang="pt-BR" altLang="pt-BR" sz="1600" dirty="0" smtClean="0">
                <a:solidFill>
                  <a:srgbClr val="222222"/>
                </a:solidFill>
                <a:ea typeface="Times New Roman" panose="02020603050405020304" pitchFamily="18" charset="0"/>
                <a:cs typeface="Calibri" panose="020F0502020204030204" pitchFamily="34" charset="0"/>
              </a:rPr>
              <a:t>:</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t>
            </a:r>
            <a:endParaRPr kumimoji="0" lang="pt-BR" altLang="pt-BR" sz="1600" b="0" i="0" u="none" strike="noStrike" cap="none" normalizeH="0" baseline="0" dirty="0" smtClean="0">
              <a:ln>
                <a:noFill/>
              </a:ln>
              <a:solidFill>
                <a:schemeClr val="tx1"/>
              </a:solidFill>
              <a:effectLst/>
            </a:endParaRPr>
          </a:p>
        </p:txBody>
      </p:sp>
      <p:sp>
        <p:nvSpPr>
          <p:cNvPr id="24" name="Rectangle 22"/>
          <p:cNvSpPr>
            <a:spLocks noChangeArrowheads="1"/>
          </p:cNvSpPr>
          <p:nvPr/>
        </p:nvSpPr>
        <p:spPr bwMode="auto">
          <a:xfrm>
            <a:off x="2783449" y="1788673"/>
            <a:ext cx="8825078"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1)</a:t>
            </a:r>
            <a:r>
              <a:rPr kumimoji="0" lang="pt-BR" altLang="pt-BR" sz="1600" b="0" i="0" u="none" strike="noStrike" cap="none" normalizeH="0" dirty="0" smtClean="0">
                <a:ln>
                  <a:noFill/>
                </a:ln>
                <a:solidFill>
                  <a:srgbClr val="222222"/>
                </a:solidFill>
                <a:effectLst/>
                <a:ea typeface="Times New Roman" panose="02020603050405020304" pitchFamily="18" charset="0"/>
                <a:cs typeface="Calibri" panose="020F0502020204030204" pitchFamily="34" charset="0"/>
              </a:rPr>
              <a:t> </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a </a:t>
            </a:r>
            <a:r>
              <a:rPr kumimoji="0" lang="pt-BR" altLang="pt-BR" sz="1600" b="1" i="1" u="sng"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integração</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dentro da comunidade acadêmica UVA para criar e desenvolver a Incubadora IEES-UVA, inclusive na condição de Programa permanente de Extensão e que hoje atua na forma de </a:t>
            </a:r>
            <a:r>
              <a:rPr kumimoji="0" lang="pt-BR" altLang="pt-BR" sz="1600" b="0" i="0" u="sng"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laboratório associado de extensão, pesquisa e ensino</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sob a nova denominação de </a:t>
            </a:r>
            <a:r>
              <a:rPr kumimoji="0" lang="pt-BR" altLang="pt-BR" sz="1600" b="0" i="1"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Incubadora Universitária de Empreendimentos Econômicos Solidários da UVA</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t>
            </a:r>
            <a:r>
              <a:rPr kumimoji="0" lang="pt-BR" altLang="pt-BR" sz="1600" b="0" i="1"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t>
            </a:r>
            <a:r>
              <a:rPr kumimoji="0" lang="pt-BR" altLang="pt-BR" sz="1600" b="1" i="1"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IEES-UVA &amp; LABOR SOLIDÁRIO</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(Portaria Nº 276/2013, Reitoria, 16 de abril de 2013);</a:t>
            </a:r>
          </a:p>
        </p:txBody>
      </p:sp>
      <p:sp>
        <p:nvSpPr>
          <p:cNvPr id="26" name="Rectangle 22"/>
          <p:cNvSpPr>
            <a:spLocks noChangeArrowheads="1"/>
          </p:cNvSpPr>
          <p:nvPr/>
        </p:nvSpPr>
        <p:spPr bwMode="auto">
          <a:xfrm>
            <a:off x="2783446" y="3232877"/>
            <a:ext cx="8825080"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smtClean="0">
                <a:ln>
                  <a:noFill/>
                </a:ln>
                <a:solidFill>
                  <a:schemeClr val="tx1"/>
                </a:solidFill>
                <a:effectLst/>
              </a:rPr>
              <a:t> </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2) o </a:t>
            </a:r>
            <a:r>
              <a:rPr kumimoji="0" lang="pt-BR" altLang="pt-BR" sz="1600" b="0" i="0" u="sng"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aprofundamento da integração </a:t>
            </a:r>
            <a:r>
              <a:rPr kumimoji="0" lang="pt-BR" altLang="pt-BR" sz="1600" b="1" i="0" u="sng"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UVA / Comunidades / Territórios</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numa rápida visualização da abrangência dos trabalhos em estágios variados, desde intenções até a efetividade; e, indo mais longe,</a:t>
            </a:r>
          </a:p>
        </p:txBody>
      </p:sp>
      <p:sp>
        <p:nvSpPr>
          <p:cNvPr id="27" name="Rectangle 22"/>
          <p:cNvSpPr>
            <a:spLocks noChangeArrowheads="1"/>
          </p:cNvSpPr>
          <p:nvPr/>
        </p:nvSpPr>
        <p:spPr bwMode="auto">
          <a:xfrm>
            <a:off x="2783445" y="4081339"/>
            <a:ext cx="8825081" cy="18158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600" i="0" u="none" strike="noStrike" cap="none" normalizeH="0" baseline="0" dirty="0" smtClean="0">
                <a:ln>
                  <a:noFill/>
                </a:ln>
                <a:effectLst/>
                <a:ea typeface="Times New Roman" panose="02020603050405020304" pitchFamily="18" charset="0"/>
                <a:cs typeface="Calibri" panose="020F0502020204030204" pitchFamily="34" charset="0"/>
              </a:rPr>
              <a:t>3) o </a:t>
            </a:r>
            <a:r>
              <a:rPr kumimoji="0" lang="pt-BR" altLang="pt-BR" sz="1600" b="1" i="1" u="none" strike="noStrike" cap="none" normalizeH="0" baseline="0" dirty="0" smtClean="0">
                <a:ln>
                  <a:noFill/>
                </a:ln>
                <a:effectLst/>
                <a:ea typeface="Times New Roman" panose="02020603050405020304" pitchFamily="18" charset="0"/>
                <a:cs typeface="Calibri" panose="020F0502020204030204" pitchFamily="34" charset="0"/>
              </a:rPr>
              <a:t>“</a:t>
            </a:r>
            <a:r>
              <a:rPr kumimoji="0" lang="pt-BR" altLang="pt-BR" sz="1600" b="1" i="1" u="sng" strike="noStrike" cap="none" normalizeH="0" baseline="0" dirty="0" smtClean="0">
                <a:ln>
                  <a:noFill/>
                </a:ln>
                <a:effectLst/>
                <a:ea typeface="Times New Roman" panose="02020603050405020304" pitchFamily="18" charset="0"/>
                <a:cs typeface="Calibri" panose="020F0502020204030204" pitchFamily="34" charset="0"/>
              </a:rPr>
              <a:t>PROTOCOLO DE ARTICULAÇÃO FEDERATIVA E SISTÊMICA DE ENTES PÚBLICOS”</a:t>
            </a:r>
            <a:r>
              <a:rPr kumimoji="0" lang="pt-BR" altLang="pt-BR" sz="1600" b="1" i="1" strike="noStrike" cap="none" normalizeH="0" baseline="0" dirty="0" smtClean="0">
                <a:ln>
                  <a:noFill/>
                </a:ln>
                <a:effectLst/>
                <a:ea typeface="Times New Roman" panose="02020603050405020304" pitchFamily="18" charset="0"/>
                <a:cs typeface="Calibri" panose="020F0502020204030204" pitchFamily="34" charset="0"/>
              </a:rPr>
              <a:t>, </a:t>
            </a:r>
            <a:r>
              <a:rPr kumimoji="0" lang="pt-BR" altLang="pt-BR" sz="1600" i="0" u="none" strike="noStrike" cap="none" normalizeH="0" baseline="0" dirty="0" smtClean="0">
                <a:ln>
                  <a:noFill/>
                </a:ln>
                <a:effectLst/>
                <a:ea typeface="Times New Roman" panose="02020603050405020304" pitchFamily="18" charset="0"/>
                <a:cs typeface="Calibri" panose="020F0502020204030204" pitchFamily="34" charset="0"/>
              </a:rPr>
              <a:t>de iniciativa desta Universidade que, hoje, 2014, tecido com determinação, tornou-se uma realidade envolvendo: (01) o Orçamento da União 2012, (02) o MTE-SENAES, (03) a SDA Gov.CE e (04) a Universidade Estadual UVA, tendo como interveniente o IADE-UVA e beneficiários diretos a Incubadora IEES-UVA e os diversos grupos de empreendimentos econômicos solidários - EES em processos variados de incubação (</a:t>
            </a:r>
            <a:r>
              <a:rPr kumimoji="0" lang="pt-BR" altLang="pt-BR" sz="1600" i="1" u="none" strike="noStrike" cap="none" normalizeH="0" baseline="0" dirty="0" smtClean="0">
                <a:ln>
                  <a:noFill/>
                </a:ln>
                <a:effectLst/>
                <a:ea typeface="Times New Roman" panose="02020603050405020304" pitchFamily="18" charset="0"/>
                <a:cs typeface="Calibri" panose="020F0502020204030204" pitchFamily="34" charset="0"/>
              </a:rPr>
              <a:t>convivência UVA-EES em suas comunidades</a:t>
            </a:r>
            <a:r>
              <a:rPr kumimoji="0" lang="pt-BR" altLang="pt-BR" sz="1600" i="0" u="none" strike="noStrike" cap="none" normalizeH="0" baseline="0" dirty="0" smtClean="0">
                <a:ln>
                  <a:noFill/>
                </a:ln>
                <a:effectLst/>
                <a:ea typeface="Times New Roman" panose="02020603050405020304" pitchFamily="18" charset="0"/>
                <a:cs typeface="Calibri" panose="020F0502020204030204" pitchFamily="34" charset="0"/>
              </a:rPr>
              <a:t>) ao calor dos municípios da região de influência (</a:t>
            </a:r>
            <a:r>
              <a:rPr kumimoji="0" lang="pt-BR" altLang="pt-BR" sz="1600" i="1" u="none" strike="noStrike" cap="none" normalizeH="0" baseline="0" dirty="0" smtClean="0">
                <a:ln>
                  <a:noFill/>
                </a:ln>
                <a:effectLst/>
                <a:ea typeface="Times New Roman" panose="02020603050405020304" pitchFamily="18" charset="0"/>
                <a:cs typeface="Calibri" panose="020F0502020204030204" pitchFamily="34" charset="0"/>
              </a:rPr>
              <a:t>mútua</a:t>
            </a:r>
            <a:r>
              <a:rPr kumimoji="0" lang="pt-BR" altLang="pt-BR" sz="1600" i="0" u="none" strike="noStrike" cap="none" normalizeH="0" baseline="0" dirty="0" smtClean="0">
                <a:ln>
                  <a:noFill/>
                </a:ln>
                <a:effectLst/>
                <a:ea typeface="Times New Roman" panose="02020603050405020304" pitchFamily="18" charset="0"/>
                <a:cs typeface="Calibri" panose="020F0502020204030204" pitchFamily="34" charset="0"/>
              </a:rPr>
              <a:t>) da UVA-Sobral.</a:t>
            </a:r>
            <a:endParaRPr kumimoji="0" lang="pt-BR" altLang="pt-BR" sz="1600" i="0" u="none" strike="noStrike" cap="none" normalizeH="0" baseline="0" dirty="0" smtClean="0">
              <a:ln>
                <a:noFill/>
              </a:ln>
              <a:effectLst/>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195527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600" y="6081142"/>
            <a:ext cx="22225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30</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Imagem 4" descr="G:\reuniao_CEPOP_com Contadora_apos_assembleia\20140220_1158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 y="210184"/>
            <a:ext cx="6332220" cy="5123816"/>
          </a:xfrm>
          <a:prstGeom prst="rect">
            <a:avLst/>
          </a:prstGeom>
          <a:noFill/>
          <a:ln>
            <a:noFill/>
          </a:ln>
        </p:spPr>
      </p:pic>
      <p:sp>
        <p:nvSpPr>
          <p:cNvPr id="4" name="Retângulo 3"/>
          <p:cNvSpPr/>
          <p:nvPr/>
        </p:nvSpPr>
        <p:spPr>
          <a:xfrm>
            <a:off x="6858000" y="486434"/>
            <a:ext cx="4597400" cy="4571316"/>
          </a:xfrm>
          <a:prstGeom prst="rect">
            <a:avLst/>
          </a:prstGeom>
        </p:spPr>
        <p:txBody>
          <a:bodyPr wrap="square">
            <a:spAutoFit/>
          </a:bodyPr>
          <a:lstStyle/>
          <a:p>
            <a:pPr>
              <a:lnSpc>
                <a:spcPct val="107000"/>
              </a:lnSpc>
              <a:spcAft>
                <a:spcPts val="0"/>
              </a:spcAft>
            </a:pPr>
            <a:r>
              <a:rPr lang="pt-BR" sz="1600" dirty="0">
                <a:latin typeface="Calibri" panose="020F0502020204030204" pitchFamily="34" charset="0"/>
                <a:ea typeface="Calibri" panose="020F0502020204030204" pitchFamily="34" charset="0"/>
                <a:cs typeface="Times New Roman" panose="02020603050405020304" pitchFamily="18" charset="0"/>
              </a:rPr>
              <a:t>20140220_115801 arq. </a:t>
            </a:r>
            <a:r>
              <a:rPr lang="pt-BR" sz="1600" dirty="0" err="1">
                <a:latin typeface="Calibri" panose="020F0502020204030204" pitchFamily="34" charset="0"/>
                <a:ea typeface="Calibri" panose="020F0502020204030204" pitchFamily="34" charset="0"/>
                <a:cs typeface="Times New Roman" panose="02020603050405020304" pitchFamily="18" charset="0"/>
              </a:rPr>
              <a:t>Iv</a:t>
            </a:r>
            <a:r>
              <a:rPr lang="pt-BR" sz="16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0"/>
              </a:spcAft>
            </a:pPr>
            <a:r>
              <a:rPr lang="pt-BR" sz="1600" dirty="0">
                <a:latin typeface="Calibri" panose="020F0502020204030204" pitchFamily="34" charset="0"/>
                <a:ea typeface="Calibri" panose="020F0502020204030204" pitchFamily="34" charset="0"/>
                <a:cs typeface="Calibri" panose="020F0502020204030204" pitchFamily="34" charset="0"/>
              </a:rPr>
              <a:t>Chico Guedes (professor, Coordenador Geral IEES-UVA), Alexandra (estagiária Pesquisa CNPQ, na IEES-UVA), Silvana Ribeiro (Contadora e militante da Economia Solidária), Catiana (Coordenadora da Célula Local da IEES-UVA) e Marcelo (Diretor Financeiro da Cooperativa COOPASA), </a:t>
            </a:r>
            <a:r>
              <a:rPr lang="pt-BR" sz="1600" b="1" dirty="0">
                <a:latin typeface="Calibri" panose="020F0502020204030204" pitchFamily="34" charset="0"/>
                <a:ea typeface="Calibri" panose="020F0502020204030204" pitchFamily="34" charset="0"/>
                <a:cs typeface="Calibri" panose="020F0502020204030204" pitchFamily="34" charset="0"/>
              </a:rPr>
              <a:t>após a Assembleia AGO COOPASA de 20/fev. planejam uma oficina da IEES-UVA para o dia 20 de março de 2014</a:t>
            </a:r>
            <a:r>
              <a:rPr lang="pt-BR" sz="1600" dirty="0">
                <a:latin typeface="Calibri" panose="020F0502020204030204" pitchFamily="34" charset="0"/>
                <a:ea typeface="Calibri" panose="020F0502020204030204" pitchFamily="34" charset="0"/>
                <a:cs typeface="Calibri" panose="020F0502020204030204" pitchFamily="34" charset="0"/>
              </a:rPr>
              <a:t>, quinta-feira para tratar e acordar processos e documentos de controle interno dos EES; </a:t>
            </a:r>
            <a:r>
              <a:rPr lang="pt-BR" sz="1600" b="1" dirty="0">
                <a:latin typeface="Calibri" panose="020F0502020204030204" pitchFamily="34" charset="0"/>
                <a:ea typeface="Calibri" panose="020F0502020204030204" pitchFamily="34" charset="0"/>
                <a:cs typeface="Calibri" panose="020F0502020204030204" pitchFamily="34" charset="0"/>
              </a:rPr>
              <a:t>e, por decisão da Plenária, utilizar o dia 21 de março de 2014, sexta-feira seguinte, para complementar a AGO deste fevereiro de 2014</a:t>
            </a:r>
            <a:r>
              <a:rPr lang="pt-BR" sz="1600" dirty="0">
                <a:latin typeface="Calibri" panose="020F0502020204030204" pitchFamily="34" charset="0"/>
                <a:ea typeface="Calibri" panose="020F0502020204030204" pitchFamily="34" charset="0"/>
                <a:cs typeface="Calibri" panose="020F0502020204030204" pitchFamily="34" charset="0"/>
              </a:rPr>
              <a:t>, desde que a pauta não foi totalmente cumprida. Ambos os eventos ocorrerão no Centro Cooperativo Popular de Santana do Acaraú – CEPOP-STA.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4971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9400" y="5988496"/>
            <a:ext cx="20193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31</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Imagem 4"/>
          <p:cNvPicPr/>
          <p:nvPr/>
        </p:nvPicPr>
        <p:blipFill>
          <a:blip r:embed="rId2"/>
          <a:srcRect/>
          <a:stretch>
            <a:fillRect/>
          </a:stretch>
        </p:blipFill>
        <p:spPr bwMode="auto">
          <a:xfrm>
            <a:off x="279400" y="336550"/>
            <a:ext cx="5539740" cy="3162300"/>
          </a:xfrm>
          <a:prstGeom prst="rect">
            <a:avLst/>
          </a:prstGeom>
          <a:noFill/>
          <a:ln w="9525">
            <a:noFill/>
            <a:miter lim="800000"/>
            <a:headEnd/>
            <a:tailEnd/>
          </a:ln>
        </p:spPr>
      </p:pic>
      <p:sp>
        <p:nvSpPr>
          <p:cNvPr id="4" name="Retângulo 3"/>
          <p:cNvSpPr/>
          <p:nvPr/>
        </p:nvSpPr>
        <p:spPr>
          <a:xfrm>
            <a:off x="6210300" y="491363"/>
            <a:ext cx="5537200" cy="2759602"/>
          </a:xfrm>
          <a:prstGeom prst="rect">
            <a:avLst/>
          </a:prstGeom>
        </p:spPr>
        <p:txBody>
          <a:bodyPr wrap="square">
            <a:spAutoFit/>
          </a:bodyPr>
          <a:lstStyle/>
          <a:p>
            <a:pPr algn="just">
              <a:lnSpc>
                <a:spcPct val="107000"/>
              </a:lnSpc>
              <a:spcAft>
                <a:spcPts val="0"/>
              </a:spcAft>
            </a:pPr>
            <a:r>
              <a:rPr lang="pt-BR" dirty="0" smtClean="0">
                <a:latin typeface="Calibri" panose="020F0502020204030204" pitchFamily="34" charset="0"/>
                <a:ea typeface="Calibri" panose="020F0502020204030204" pitchFamily="34" charset="0"/>
                <a:cs typeface="Times New Roman" panose="02020603050405020304" pitchFamily="18" charset="0"/>
              </a:rPr>
              <a:t>Mais </a:t>
            </a:r>
            <a:r>
              <a:rPr lang="pt-BR" dirty="0">
                <a:latin typeface="Calibri" panose="020F0502020204030204" pitchFamily="34" charset="0"/>
                <a:ea typeface="Calibri" panose="020F0502020204030204" pitchFamily="34" charset="0"/>
                <a:cs typeface="Times New Roman" panose="02020603050405020304" pitchFamily="18" charset="0"/>
              </a:rPr>
              <a:t>de dois anos entre realidade e ideia nasce o Mercadinho e Frigorífico da Agricultura Familiar de Santana do Acaraú – MAF&amp;FRIGO. Assim vem sendo a caminhada/convivência entre Grupos EES e Incubadora IEES-UVA: </a:t>
            </a:r>
            <a:r>
              <a:rPr lang="pt-BR" i="1" dirty="0">
                <a:latin typeface="Calibri" panose="020F0502020204030204" pitchFamily="34" charset="0"/>
                <a:ea typeface="Calibri" panose="020F0502020204030204" pitchFamily="34" charset="0"/>
                <a:cs typeface="Times New Roman" panose="02020603050405020304" pitchFamily="18" charset="0"/>
              </a:rPr>
              <a:t>se não desistimos, um dia chega, pois a união faz a força</a:t>
            </a:r>
            <a:r>
              <a:rPr lang="pt-BR" dirty="0">
                <a:latin typeface="Calibri" panose="020F0502020204030204" pitchFamily="34" charset="0"/>
                <a:ea typeface="Calibri" panose="020F0502020204030204" pitchFamily="34" charset="0"/>
                <a:cs typeface="Times New Roman" panose="02020603050405020304" pitchFamily="18" charset="0"/>
              </a:rPr>
              <a:t>! E, quando trabalhamos sempre num horizonte de 50 anos, até que está sendo rápido e bom, pois </a:t>
            </a:r>
            <a:r>
              <a:rPr lang="pt-BR" i="1" dirty="0">
                <a:latin typeface="Calibri" panose="020F0502020204030204" pitchFamily="34" charset="0"/>
                <a:ea typeface="Calibri" panose="020F0502020204030204" pitchFamily="34" charset="0"/>
                <a:cs typeface="Times New Roman" panose="02020603050405020304" pitchFamily="18" charset="0"/>
              </a:rPr>
              <a:t>do nada</a:t>
            </a:r>
            <a:r>
              <a:rPr lang="pt-BR" dirty="0">
                <a:latin typeface="Calibri" panose="020F0502020204030204" pitchFamily="34" charset="0"/>
                <a:ea typeface="Calibri" panose="020F0502020204030204" pitchFamily="34" charset="0"/>
                <a:cs typeface="Times New Roman" panose="02020603050405020304" pitchFamily="18" charset="0"/>
              </a:rPr>
              <a:t> ao </a:t>
            </a:r>
            <a:r>
              <a:rPr lang="pt-BR" i="1" dirty="0">
                <a:latin typeface="Calibri" panose="020F0502020204030204" pitchFamily="34" charset="0"/>
                <a:ea typeface="Calibri" panose="020F0502020204030204" pitchFamily="34" charset="0"/>
                <a:cs typeface="Times New Roman" panose="02020603050405020304" pitchFamily="18" charset="0"/>
              </a:rPr>
              <a:t>recurso próprio</a:t>
            </a:r>
            <a:r>
              <a:rPr lang="pt-BR" dirty="0">
                <a:latin typeface="Calibri" panose="020F0502020204030204" pitchFamily="34" charset="0"/>
                <a:ea typeface="Calibri" panose="020F0502020204030204" pitchFamily="34" charset="0"/>
                <a:cs typeface="Times New Roman" panose="02020603050405020304" pitchFamily="18" charset="0"/>
              </a:rPr>
              <a:t> é uma prova de que é possível.</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m 6" descr="C:\Users\Guedes\Pictures\inauguracao_FRIGO_MERCADO_ivna\20140221_0842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7510" y="3495675"/>
            <a:ext cx="3145790" cy="2385060"/>
          </a:xfrm>
          <a:prstGeom prst="rect">
            <a:avLst/>
          </a:prstGeom>
          <a:noFill/>
          <a:ln>
            <a:noFill/>
          </a:ln>
        </p:spPr>
      </p:pic>
      <p:sp>
        <p:nvSpPr>
          <p:cNvPr id="8" name="Caixa de texto 31"/>
          <p:cNvSpPr txBox="1">
            <a:spLocks noChangeArrowheads="1"/>
          </p:cNvSpPr>
          <p:nvPr/>
        </p:nvSpPr>
        <p:spPr bwMode="auto">
          <a:xfrm>
            <a:off x="9893300" y="3250965"/>
            <a:ext cx="1854200" cy="263294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pt-BR" sz="1300" dirty="0">
                <a:effectLst/>
                <a:latin typeface="Calibri" panose="020F0502020204030204" pitchFamily="34" charset="0"/>
                <a:ea typeface="Calibri" panose="020F0502020204030204" pitchFamily="34" charset="0"/>
                <a:cs typeface="Times New Roman" panose="02020603050405020304" pitchFamily="18" charset="0"/>
              </a:rPr>
              <a:t>Inauguração do Mercadinho e Frigorífico da Agricultura Familiar – MAF&amp;FRIGO, de Santana do Acaraú.</a:t>
            </a:r>
          </a:p>
          <a:p>
            <a:pPr>
              <a:lnSpc>
                <a:spcPct val="105000"/>
              </a:lnSpc>
              <a:spcAft>
                <a:spcPts val="600"/>
              </a:spcAft>
            </a:pPr>
            <a:r>
              <a:rPr lang="pt-BR" sz="1300" dirty="0">
                <a:solidFill>
                  <a:srgbClr val="00000A"/>
                </a:solidFill>
                <a:effectLst/>
                <a:latin typeface="Calibri" panose="020F0502020204030204" pitchFamily="34" charset="0"/>
                <a:ea typeface="Droid Sans Fallback"/>
              </a:rPr>
              <a:t>Fátima Alves, feirante e cooperativada acompanhando de seus filhos Toinho e Ivo.</a:t>
            </a:r>
          </a:p>
          <a:p>
            <a:pPr>
              <a:lnSpc>
                <a:spcPct val="107000"/>
              </a:lnSpc>
              <a:spcAft>
                <a:spcPts val="800"/>
              </a:spcAft>
            </a:pPr>
            <a:r>
              <a:rPr lang="pt-BR" sz="13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1" name="Imagem 10" descr="C:\Users\Guedes\Pictures\140221_MAF&amp;FRIGO 21fev2014 (iees-uva)\DSCN509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00" y="3495675"/>
            <a:ext cx="3550920" cy="2414905"/>
          </a:xfrm>
          <a:prstGeom prst="rect">
            <a:avLst/>
          </a:prstGeom>
          <a:noFill/>
          <a:ln>
            <a:noFill/>
          </a:ln>
        </p:spPr>
      </p:pic>
      <p:sp>
        <p:nvSpPr>
          <p:cNvPr id="12" name="Caixa de texto 3"/>
          <p:cNvSpPr txBox="1">
            <a:spLocks noChangeArrowheads="1"/>
          </p:cNvSpPr>
          <p:nvPr/>
        </p:nvSpPr>
        <p:spPr bwMode="auto">
          <a:xfrm>
            <a:off x="3901440" y="3495674"/>
            <a:ext cx="2448560" cy="24149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pt-BR" sz="1300">
                <a:effectLst/>
                <a:latin typeface="Calibri" panose="020F0502020204030204" pitchFamily="34" charset="0"/>
                <a:ea typeface="Calibri" panose="020F0502020204030204" pitchFamily="34" charset="0"/>
                <a:cs typeface="Times New Roman" panose="02020603050405020304" pitchFamily="18" charset="0"/>
              </a:rPr>
              <a:t>Inauguração do Mercadinho e Frigorífico da Agricultura Familiar – MAF&amp;FRIGO, de Santana do Acaraú.</a:t>
            </a:r>
          </a:p>
          <a:p>
            <a:pPr>
              <a:lnSpc>
                <a:spcPct val="105000"/>
              </a:lnSpc>
              <a:spcAft>
                <a:spcPts val="0"/>
              </a:spcAft>
            </a:pPr>
            <a:r>
              <a:rPr lang="pt-BR" sz="1300">
                <a:solidFill>
                  <a:srgbClr val="00000A"/>
                </a:solidFill>
                <a:effectLst/>
                <a:latin typeface="Calibri" panose="020F0502020204030204" pitchFamily="34" charset="0"/>
                <a:ea typeface="Droid Sans Fallback"/>
              </a:rPr>
              <a:t>Na foto, senhor José Aurino do Nascimento, apoiando-se na moto vermelha, observa a venda nas barracas; mais ao lado, Fabrina, com uma câmera registra o movimento da barraca vizinha.</a:t>
            </a:r>
          </a:p>
          <a:p>
            <a:pPr>
              <a:lnSpc>
                <a:spcPct val="107000"/>
              </a:lnSpc>
              <a:spcAft>
                <a:spcPts val="800"/>
              </a:spcAft>
            </a:pPr>
            <a:r>
              <a:rPr lang="pt-BR" sz="13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771213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9400" y="5988496"/>
            <a:ext cx="20193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32</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pic>
        <p:nvPicPr>
          <p:cNvPr id="5" name="Imagem 4" descr="C:\Users\Guedes\Pictures\140221_MAF&amp;FRIGO 21fev2014 (iees-uva)\DSCN508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400" y="259938"/>
            <a:ext cx="3886200" cy="2940462"/>
          </a:xfrm>
          <a:prstGeom prst="rect">
            <a:avLst/>
          </a:prstGeom>
          <a:noFill/>
          <a:ln>
            <a:noFill/>
          </a:ln>
        </p:spPr>
      </p:pic>
      <p:sp>
        <p:nvSpPr>
          <p:cNvPr id="7" name="Caixa de texto 4"/>
          <p:cNvSpPr txBox="1">
            <a:spLocks noChangeArrowheads="1"/>
          </p:cNvSpPr>
          <p:nvPr/>
        </p:nvSpPr>
        <p:spPr bwMode="auto">
          <a:xfrm>
            <a:off x="4277360" y="234538"/>
            <a:ext cx="6301740" cy="23990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07000"/>
              </a:lnSpc>
              <a:spcAft>
                <a:spcPts val="800"/>
              </a:spcAft>
            </a:pPr>
            <a:r>
              <a:rPr lang="pt-BR" sz="1600" dirty="0">
                <a:effectLst/>
                <a:latin typeface="Calibri" panose="020F0502020204030204" pitchFamily="34" charset="0"/>
                <a:ea typeface="Calibri" panose="020F0502020204030204" pitchFamily="34" charset="0"/>
                <a:cs typeface="Times New Roman" panose="02020603050405020304" pitchFamily="18" charset="0"/>
              </a:rPr>
              <a:t>Inauguração do Mercadinho e Frigorífico da Agricultura Familiar – MAF&amp;FRIGO, de Santana do Acaraú.</a:t>
            </a:r>
          </a:p>
          <a:p>
            <a:pPr algn="just">
              <a:lnSpc>
                <a:spcPct val="105000"/>
              </a:lnSpc>
              <a:spcAft>
                <a:spcPts val="600"/>
              </a:spcAft>
            </a:pPr>
            <a:r>
              <a:rPr lang="pt-BR" sz="1600" dirty="0">
                <a:solidFill>
                  <a:srgbClr val="00000A"/>
                </a:solidFill>
                <a:effectLst/>
                <a:latin typeface="Calibri" panose="020F0502020204030204" pitchFamily="34" charset="0"/>
                <a:ea typeface="Droid Sans Fallback"/>
              </a:rPr>
              <a:t>Professor Chico Guedes, Coordenador Geral da IEES-UVA, com Érica, filha de uma feirante e ao fundo Terezinha, Zeneide e Marcelo Marques, todos da COOPASA, na organização do espaço para a inauguração.</a:t>
            </a:r>
          </a:p>
          <a:p>
            <a:pPr algn="just">
              <a:lnSpc>
                <a:spcPct val="107000"/>
              </a:lnSpc>
              <a:spcAft>
                <a:spcPts val="800"/>
              </a:spcAft>
            </a:pPr>
            <a:r>
              <a:rPr lang="pt-BR" sz="16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Imagem 7" descr="C:\Users\Guedes\Pictures\inauguracao_FRIGO_MERCADO_ivna\20140221_08444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 y="3200400"/>
            <a:ext cx="3886200" cy="2788096"/>
          </a:xfrm>
          <a:prstGeom prst="rect">
            <a:avLst/>
          </a:prstGeom>
          <a:noFill/>
          <a:ln>
            <a:noFill/>
          </a:ln>
        </p:spPr>
      </p:pic>
      <p:sp>
        <p:nvSpPr>
          <p:cNvPr id="9" name="Caixa de texto 291"/>
          <p:cNvSpPr txBox="1">
            <a:spLocks noChangeArrowheads="1"/>
          </p:cNvSpPr>
          <p:nvPr/>
        </p:nvSpPr>
        <p:spPr bwMode="auto">
          <a:xfrm>
            <a:off x="4277360" y="3200400"/>
            <a:ext cx="6301740" cy="278809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07000"/>
              </a:lnSpc>
              <a:spcAft>
                <a:spcPts val="800"/>
              </a:spcAft>
            </a:pPr>
            <a:r>
              <a:rPr lang="pt-BR" sz="1600">
                <a:effectLst/>
                <a:latin typeface="Calibri" panose="020F0502020204030204" pitchFamily="34" charset="0"/>
                <a:ea typeface="Calibri" panose="020F0502020204030204" pitchFamily="34" charset="0"/>
                <a:cs typeface="Times New Roman" panose="02020603050405020304" pitchFamily="18" charset="0"/>
              </a:rPr>
              <a:t>Inauguração do Mercadinho e Frigorífico da Agricultura Familiar – MAF&amp;FRIGO, de Santana do Acaraú.</a:t>
            </a:r>
          </a:p>
          <a:p>
            <a:pPr algn="just">
              <a:lnSpc>
                <a:spcPct val="105000"/>
              </a:lnSpc>
              <a:spcAft>
                <a:spcPts val="600"/>
              </a:spcAft>
            </a:pPr>
            <a:r>
              <a:rPr lang="pt-BR" sz="1600">
                <a:solidFill>
                  <a:srgbClr val="00000A"/>
                </a:solidFill>
                <a:effectLst/>
                <a:latin typeface="Calibri" panose="020F0502020204030204" pitchFamily="34" charset="0"/>
                <a:ea typeface="Droid Sans Fallback"/>
              </a:rPr>
              <a:t>Espaço do Frigorífico já sendo utilizado, os equipamentos são parte do Convênio da Prefeitura Municipal de Santana do Acaraú com o Ministério de Desenvolvimento Social e Combate à Fome, Convênio de 062/2007. </a:t>
            </a:r>
          </a:p>
          <a:p>
            <a:pPr algn="just">
              <a:lnSpc>
                <a:spcPct val="107000"/>
              </a:lnSpc>
              <a:spcAft>
                <a:spcPts val="800"/>
              </a:spcAft>
            </a:pPr>
            <a:r>
              <a:rPr lang="pt-BR" sz="160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771354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9400" y="5988496"/>
            <a:ext cx="20193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33</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1975888638"/>
              </p:ext>
            </p:extLst>
          </p:nvPr>
        </p:nvGraphicFramePr>
        <p:xfrm>
          <a:off x="385763" y="345663"/>
          <a:ext cx="10880818" cy="5793885"/>
        </p:xfrm>
        <a:graphic>
          <a:graphicData uri="http://schemas.openxmlformats.org/drawingml/2006/table">
            <a:tbl>
              <a:tblPr firstRow="1" firstCol="1" bandRow="1">
                <a:tableStyleId>{5C22544A-7EE6-4342-B048-85BDC9FD1C3A}</a:tableStyleId>
              </a:tblPr>
              <a:tblGrid>
                <a:gridCol w="1525969"/>
                <a:gridCol w="613399"/>
                <a:gridCol w="762983"/>
                <a:gridCol w="613399"/>
                <a:gridCol w="1067531"/>
                <a:gridCol w="915797"/>
                <a:gridCol w="707379"/>
                <a:gridCol w="965200"/>
                <a:gridCol w="927100"/>
                <a:gridCol w="1324990"/>
                <a:gridCol w="93980"/>
                <a:gridCol w="1363091"/>
              </a:tblGrid>
              <a:tr h="533200">
                <a:tc rowSpan="2">
                  <a:txBody>
                    <a:bodyPr/>
                    <a:lstStyle/>
                    <a:p>
                      <a:pPr algn="ctr">
                        <a:lnSpc>
                          <a:spcPct val="107000"/>
                        </a:lnSpc>
                        <a:spcAft>
                          <a:spcPts val="0"/>
                        </a:spcAft>
                      </a:pPr>
                      <a:r>
                        <a:rPr lang="pt-BR" sz="1300" dirty="0">
                          <a:effectLst/>
                        </a:rPr>
                        <a:t>Exercício</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a:effectLst/>
                        </a:rPr>
                        <a:t>Admissões</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a:effectLst/>
                        </a:rPr>
                        <a:t>Desligamentos</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a:effectLst/>
                        </a:rPr>
                        <a:t>To</a:t>
                      </a:r>
                    </a:p>
                    <a:p>
                      <a:pPr algn="ctr">
                        <a:lnSpc>
                          <a:spcPct val="107000"/>
                        </a:lnSpc>
                        <a:spcAft>
                          <a:spcPts val="0"/>
                        </a:spcAft>
                      </a:pPr>
                      <a:r>
                        <a:rPr lang="pt-BR" sz="1300">
                          <a:effectLst/>
                        </a:rPr>
                        <a:t>tal</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a:effectLst/>
                        </a:rPr>
                        <a:t>$ Vendas Contabilizadas e</a:t>
                      </a:r>
                    </a:p>
                    <a:p>
                      <a:pPr algn="ctr">
                        <a:lnSpc>
                          <a:spcPct val="107000"/>
                        </a:lnSpc>
                        <a:spcAft>
                          <a:spcPts val="0"/>
                        </a:spcAft>
                      </a:pPr>
                      <a:r>
                        <a:rPr lang="pt-BR" sz="1300">
                          <a:effectLst/>
                        </a:rPr>
                        <a:t>Liquida</a:t>
                      </a:r>
                    </a:p>
                    <a:p>
                      <a:pPr algn="ctr">
                        <a:lnSpc>
                          <a:spcPct val="107000"/>
                        </a:lnSpc>
                        <a:spcAft>
                          <a:spcPts val="0"/>
                        </a:spcAft>
                      </a:pPr>
                      <a:r>
                        <a:rPr lang="pt-BR" sz="1300">
                          <a:effectLst/>
                        </a:rPr>
                        <a:t>das</a:t>
                      </a:r>
                    </a:p>
                    <a:p>
                      <a:pPr algn="ctr">
                        <a:lnSpc>
                          <a:spcPct val="107000"/>
                        </a:lnSpc>
                        <a:spcAft>
                          <a:spcPts val="0"/>
                        </a:spcAft>
                      </a:pPr>
                      <a:r>
                        <a:rPr lang="pt-BR" sz="1300">
                          <a:effectLs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a:effectLst/>
                        </a:rPr>
                        <a:t>$ Cotas</a:t>
                      </a:r>
                    </a:p>
                    <a:p>
                      <a:pPr algn="ctr">
                        <a:lnSpc>
                          <a:spcPct val="107000"/>
                        </a:lnSpc>
                        <a:spcAft>
                          <a:spcPts val="0"/>
                        </a:spcAft>
                      </a:pPr>
                      <a:r>
                        <a:rPr lang="pt-BR" sz="1300">
                          <a:effectLst/>
                        </a:rPr>
                        <a:t>Efetiva mente</a:t>
                      </a:r>
                    </a:p>
                    <a:p>
                      <a:pPr algn="ctr">
                        <a:lnSpc>
                          <a:spcPct val="107000"/>
                        </a:lnSpc>
                        <a:spcAft>
                          <a:spcPts val="0"/>
                        </a:spcAft>
                      </a:pPr>
                      <a:r>
                        <a:rPr lang="pt-BR" sz="1300">
                          <a:effectLst/>
                        </a:rPr>
                        <a:t>Recolhi</a:t>
                      </a:r>
                    </a:p>
                    <a:p>
                      <a:pPr algn="ctr">
                        <a:lnSpc>
                          <a:spcPct val="107000"/>
                        </a:lnSpc>
                        <a:spcAft>
                          <a:spcPts val="0"/>
                        </a:spcAft>
                      </a:pPr>
                      <a:r>
                        <a:rPr lang="pt-BR" sz="1300">
                          <a:effectLst/>
                        </a:rPr>
                        <a:t>do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a:effectLst/>
                        </a:rPr>
                        <a:t>Ativa </a:t>
                      </a:r>
                    </a:p>
                    <a:p>
                      <a:pPr algn="ctr">
                        <a:lnSpc>
                          <a:spcPct val="107000"/>
                        </a:lnSpc>
                        <a:spcAft>
                          <a:spcPts val="0"/>
                        </a:spcAft>
                      </a:pPr>
                      <a:r>
                        <a:rPr lang="pt-BR" sz="1300">
                          <a:effectLst/>
                        </a:rPr>
                        <a:t>/ Inativa </a:t>
                      </a:r>
                    </a:p>
                    <a:p>
                      <a:pPr algn="ctr">
                        <a:lnSpc>
                          <a:spcPct val="107000"/>
                        </a:lnSpc>
                        <a:spcAft>
                          <a:spcPts val="0"/>
                        </a:spcAft>
                      </a:pPr>
                      <a:r>
                        <a:rPr lang="pt-BR" sz="1300">
                          <a:effectLst/>
                          <a:highlight>
                            <a:srgbClr val="FFFF00"/>
                          </a:highlight>
                        </a:rPr>
                        <a:t> </a:t>
                      </a:r>
                      <a:endParaRPr lang="pt-BR" sz="1300">
                        <a:effectLst/>
                      </a:endParaRPr>
                    </a:p>
                    <a:p>
                      <a:pPr algn="ctr">
                        <a:lnSpc>
                          <a:spcPct val="107000"/>
                        </a:lnSpc>
                        <a:spcAft>
                          <a:spcPts val="0"/>
                        </a:spcAft>
                      </a:pPr>
                      <a:r>
                        <a:rPr lang="pt-BR" sz="1300">
                          <a:effectLst/>
                          <a:highlight>
                            <a:srgbClr val="FFFF00"/>
                          </a:highlight>
                        </a:rPr>
                        <a:t>*</a:t>
                      </a:r>
                      <a:r>
                        <a:rPr lang="pt-BR" sz="1300" baseline="-25000">
                          <a:effectLst/>
                        </a:rPr>
                        <a:t>1</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a:effectLst/>
                        </a:rPr>
                        <a:t>Contabilidade Efetiva (a partir de)</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dirty="0">
                          <a:effectLst/>
                        </a:rPr>
                        <a:t>Nº Prod. </a:t>
                      </a:r>
                      <a:r>
                        <a:rPr lang="pt-BR" sz="1300" dirty="0" smtClean="0">
                          <a:effectLst/>
                        </a:rPr>
                        <a:t>Beneficia dos Diretamen</a:t>
                      </a:r>
                    </a:p>
                    <a:p>
                      <a:pPr algn="ctr">
                        <a:lnSpc>
                          <a:spcPct val="107000"/>
                        </a:lnSpc>
                        <a:spcAft>
                          <a:spcPts val="0"/>
                        </a:spcAft>
                      </a:pPr>
                      <a:r>
                        <a:rPr lang="pt-BR" sz="1300" dirty="0" smtClean="0">
                          <a:effectLst/>
                        </a:rPr>
                        <a:t>te</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pt-BR" sz="1300" dirty="0">
                          <a:effectLst/>
                        </a:rPr>
                        <a:t>Compras Governamentais</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hMerge="1">
                  <a:txBody>
                    <a:bodyPr/>
                    <a:lstStyle/>
                    <a:p>
                      <a:endParaRPr lang="pt-BR"/>
                    </a:p>
                  </a:txBody>
                  <a:tcPr/>
                </a:tc>
              </a:tr>
              <a:tr h="735055">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c>
                  <a:txBody>
                    <a:bodyPr/>
                    <a:lstStyle/>
                    <a:p>
                      <a:pPr algn="ctr">
                        <a:lnSpc>
                          <a:spcPct val="107000"/>
                        </a:lnSpc>
                        <a:spcAft>
                          <a:spcPts val="0"/>
                        </a:spcAft>
                      </a:pPr>
                      <a:r>
                        <a:rPr lang="pt-BR" sz="1300">
                          <a:effectLst/>
                        </a:rPr>
                        <a:t>Participação PNAE (principais produtos)</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pt-BR" sz="1300" dirty="0">
                          <a:effectLst/>
                        </a:rPr>
                        <a:t>Participação PAA (principais produtos)</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t-BR"/>
                    </a:p>
                  </a:txBody>
                  <a:tcPr/>
                </a:tc>
              </a:tr>
              <a:tr h="197495">
                <a:tc gridSpan="12">
                  <a:txBody>
                    <a:bodyPr/>
                    <a:lstStyle/>
                    <a:p>
                      <a:pPr algn="just">
                        <a:lnSpc>
                          <a:spcPct val="107000"/>
                        </a:lnSpc>
                        <a:spcAft>
                          <a:spcPts val="0"/>
                        </a:spcAft>
                      </a:pPr>
                      <a:r>
                        <a:rPr lang="pt-BR" sz="1300">
                          <a:effectLst/>
                        </a:rPr>
                        <a:t>Data de Fundação: 04/07/2006</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197495">
                <a:tc>
                  <a:txBody>
                    <a:bodyPr/>
                    <a:lstStyle/>
                    <a:p>
                      <a:pPr algn="ctr">
                        <a:lnSpc>
                          <a:spcPct val="107000"/>
                        </a:lnSpc>
                        <a:spcAft>
                          <a:spcPts val="800"/>
                        </a:spcAft>
                      </a:pPr>
                      <a:r>
                        <a:rPr lang="pt-BR" sz="1300">
                          <a:effectLst/>
                        </a:rPr>
                        <a:t>2006</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pt-BR" sz="1300">
                          <a:effectLst/>
                        </a:rPr>
                        <a:t>21</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pt-BR" sz="1300">
                          <a:effectLst/>
                          <a:highlight>
                            <a:srgbClr val="FFFF00"/>
                          </a:highlight>
                        </a:rPr>
                        <a:t>21</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pt-BR" sz="1300">
                          <a:effectLst/>
                        </a:rPr>
                        <a:t>90.688,00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pt-BR" sz="1300">
                          <a:effectLst/>
                        </a:rPr>
                        <a:t>495,05</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lgn="ctr">
                        <a:lnSpc>
                          <a:spcPct val="107000"/>
                        </a:lnSpc>
                        <a:spcAft>
                          <a:spcPts val="800"/>
                        </a:spcAft>
                      </a:pPr>
                      <a:r>
                        <a:rPr lang="pt-BR" sz="1300">
                          <a:effectLst/>
                          <a:highlight>
                            <a:srgbClr val="FFFF00"/>
                          </a:highlight>
                        </a:rPr>
                        <a:t>Disforme e irregular</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gridSpan="3">
                  <a:txBody>
                    <a:bodyPr/>
                    <a:lstStyle/>
                    <a:p>
                      <a:pPr algn="just">
                        <a:lnSpc>
                          <a:spcPct val="107000"/>
                        </a:lnSpc>
                        <a:spcAft>
                          <a:spcPts val="800"/>
                        </a:spcAft>
                      </a:pPr>
                      <a:r>
                        <a:rPr lang="pt-BR" sz="1300">
                          <a:effectLst/>
                        </a:rPr>
                        <a:t>Carne bovina in natura; carne caprina in natura; mel de abelha; ovos; mamão; cajuína; frango; doce de caju; leite; peixe. </a:t>
                      </a:r>
                      <a:r>
                        <a:rPr lang="pt-BR" sz="1300">
                          <a:effectLst/>
                          <a:highlight>
                            <a:srgbClr val="FFFF00"/>
                          </a:highlight>
                        </a:rPr>
                        <a:t>*</a:t>
                      </a:r>
                      <a:r>
                        <a:rPr lang="pt-BR" sz="1300" baseline="-25000">
                          <a:effectLst/>
                          <a:highlight>
                            <a:srgbClr val="FFFF00"/>
                          </a:highlight>
                        </a:rPr>
                        <a:t>3</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hMerge="1">
                  <a:txBody>
                    <a:bodyPr/>
                    <a:lstStyle/>
                    <a:p>
                      <a:endParaRPr lang="pt-BR"/>
                    </a:p>
                  </a:txBody>
                  <a:tcPr/>
                </a:tc>
                <a:tc rowSpan="4" hMerge="1">
                  <a:txBody>
                    <a:bodyPr/>
                    <a:lstStyle/>
                    <a:p>
                      <a:endParaRPr lang="pt-BR"/>
                    </a:p>
                  </a:txBody>
                  <a:tcPr/>
                </a:tc>
              </a:tr>
              <a:tr h="364354">
                <a:tc>
                  <a:txBody>
                    <a:bodyPr/>
                    <a:lstStyle/>
                    <a:p>
                      <a:pPr algn="ctr">
                        <a:lnSpc>
                          <a:spcPct val="107000"/>
                        </a:lnSpc>
                        <a:spcAft>
                          <a:spcPts val="0"/>
                        </a:spcAft>
                      </a:pPr>
                      <a:r>
                        <a:rPr lang="pt-BR" sz="1300">
                          <a:effectLst/>
                        </a:rPr>
                        <a:t>2007</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04</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25</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pt-BR" sz="1300">
                          <a:effectLst/>
                        </a:rPr>
                        <a:t>215.048,50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28,00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pt-BR"/>
                    </a:p>
                  </a:txBody>
                  <a:tcPr/>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vMerge="1">
                  <a:txBody>
                    <a:bodyPr/>
                    <a:lstStyle/>
                    <a:p>
                      <a:endParaRPr lang="pt-BR"/>
                    </a:p>
                  </a:txBody>
                  <a:tcPr/>
                </a:tc>
                <a:tc hMerge="1" vMerge="1">
                  <a:txBody>
                    <a:bodyPr/>
                    <a:lstStyle/>
                    <a:p>
                      <a:endParaRPr lang="pt-BR"/>
                    </a:p>
                  </a:txBody>
                  <a:tcPr/>
                </a:tc>
                <a:tc hMerge="1" vMerge="1">
                  <a:txBody>
                    <a:bodyPr/>
                    <a:lstStyle/>
                    <a:p>
                      <a:endParaRPr lang="pt-BR"/>
                    </a:p>
                  </a:txBody>
                  <a:tcPr/>
                </a:tc>
              </a:tr>
              <a:tr h="364354">
                <a:tc>
                  <a:txBody>
                    <a:bodyPr/>
                    <a:lstStyle/>
                    <a:p>
                      <a:pPr algn="ctr">
                        <a:lnSpc>
                          <a:spcPct val="107000"/>
                        </a:lnSpc>
                        <a:spcAft>
                          <a:spcPts val="0"/>
                        </a:spcAft>
                      </a:pPr>
                      <a:r>
                        <a:rPr lang="pt-BR" sz="1300">
                          <a:effectLst/>
                        </a:rPr>
                        <a:t>2008</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25</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144.330,20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0,00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pt-BR"/>
                    </a:p>
                  </a:txBody>
                  <a:tcPr/>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vMerge="1">
                  <a:txBody>
                    <a:bodyPr/>
                    <a:lstStyle/>
                    <a:p>
                      <a:endParaRPr lang="pt-BR"/>
                    </a:p>
                  </a:txBody>
                  <a:tcPr/>
                </a:tc>
                <a:tc hMerge="1" vMerge="1">
                  <a:txBody>
                    <a:bodyPr/>
                    <a:lstStyle/>
                    <a:p>
                      <a:endParaRPr lang="pt-BR"/>
                    </a:p>
                  </a:txBody>
                  <a:tcPr/>
                </a:tc>
                <a:tc hMerge="1" vMerge="1">
                  <a:txBody>
                    <a:bodyPr/>
                    <a:lstStyle/>
                    <a:p>
                      <a:endParaRPr lang="pt-BR"/>
                    </a:p>
                  </a:txBody>
                  <a:tcPr/>
                </a:tc>
              </a:tr>
              <a:tr h="197495">
                <a:tc>
                  <a:txBody>
                    <a:bodyPr/>
                    <a:lstStyle/>
                    <a:p>
                      <a:pPr algn="ctr">
                        <a:lnSpc>
                          <a:spcPct val="107000"/>
                        </a:lnSpc>
                        <a:spcAft>
                          <a:spcPts val="0"/>
                        </a:spcAft>
                      </a:pPr>
                      <a:r>
                        <a:rPr lang="pt-BR" sz="1300">
                          <a:effectLst/>
                        </a:rPr>
                        <a:t>2009</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25</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78.026,47</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14,00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pt-BR"/>
                    </a:p>
                  </a:txBody>
                  <a:tcPr/>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vMerge="1">
                  <a:txBody>
                    <a:bodyPr/>
                    <a:lstStyle/>
                    <a:p>
                      <a:endParaRPr lang="pt-BR"/>
                    </a:p>
                  </a:txBody>
                  <a:tcPr/>
                </a:tc>
                <a:tc hMerge="1" vMerge="1">
                  <a:txBody>
                    <a:bodyPr/>
                    <a:lstStyle/>
                    <a:p>
                      <a:endParaRPr lang="pt-BR"/>
                    </a:p>
                  </a:txBody>
                  <a:tcPr/>
                </a:tc>
                <a:tc hMerge="1" vMerge="1">
                  <a:txBody>
                    <a:bodyPr/>
                    <a:lstStyle/>
                    <a:p>
                      <a:endParaRPr lang="pt-BR"/>
                    </a:p>
                  </a:txBody>
                  <a:tcPr/>
                </a:tc>
              </a:tr>
              <a:tr h="1832477">
                <a:tc>
                  <a:txBody>
                    <a:bodyPr/>
                    <a:lstStyle/>
                    <a:p>
                      <a:pPr algn="ctr">
                        <a:lnSpc>
                          <a:spcPct val="107000"/>
                        </a:lnSpc>
                        <a:spcAft>
                          <a:spcPts val="0"/>
                        </a:spcAft>
                      </a:pPr>
                      <a:r>
                        <a:rPr lang="pt-BR" sz="1300">
                          <a:effectLst/>
                        </a:rPr>
                        <a:t>2010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08</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01</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32</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0,00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dirty="0">
                          <a:effectLst/>
                          <a:highlight>
                            <a:srgbClr val="FFFF00"/>
                          </a:highlight>
                        </a:rPr>
                        <a:t>0,00</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endParaRPr>
                    </a:p>
                    <a:p>
                      <a:pPr algn="ctr">
                        <a:lnSpc>
                          <a:spcPct val="107000"/>
                        </a:lnSpc>
                        <a:spcAft>
                          <a:spcPts val="0"/>
                        </a:spcAft>
                      </a:pPr>
                      <a:r>
                        <a:rPr lang="pt-BR" sz="1300" dirty="0">
                          <a:effectLst/>
                          <a:highlight>
                            <a:srgbClr val="FFFF00"/>
                          </a:highlight>
                        </a:rPr>
                        <a:t> </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07000"/>
                        </a:lnSpc>
                        <a:spcAft>
                          <a:spcPts val="0"/>
                        </a:spcAft>
                      </a:pPr>
                      <a:r>
                        <a:rPr lang="pt-BR" sz="1300" dirty="0" smtClean="0">
                          <a:effectLst/>
                        </a:rPr>
                        <a:t>Contabiliza ção </a:t>
                      </a:r>
                      <a:r>
                        <a:rPr lang="pt-BR" sz="1300" dirty="0">
                          <a:effectLst/>
                        </a:rPr>
                        <a:t>e P. Contas ref. 03 de julho 2006 a 30 de janeiro 2010</a:t>
                      </a:r>
                    </a:p>
                    <a:p>
                      <a:pPr algn="ctr">
                        <a:lnSpc>
                          <a:spcPct val="107000"/>
                        </a:lnSpc>
                        <a:spcAft>
                          <a:spcPts val="0"/>
                        </a:spcAft>
                      </a:pPr>
                      <a:r>
                        <a:rPr lang="pt-BR" sz="1300" dirty="0">
                          <a:effectLst/>
                          <a:highlight>
                            <a:srgbClr val="FFFF00"/>
                          </a:highlight>
                        </a:rPr>
                        <a:t>*</a:t>
                      </a:r>
                      <a:r>
                        <a:rPr lang="pt-BR" sz="1300" baseline="-25000" dirty="0">
                          <a:effectLst/>
                          <a:highlight>
                            <a:srgbClr val="FFFF00"/>
                          </a:highlight>
                        </a:rPr>
                        <a:t>2</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dirty="0">
                          <a:effectLst/>
                          <a:highlight>
                            <a:srgbClr val="FFFF00"/>
                          </a:highlight>
                        </a:rPr>
                        <a:t> </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pt-BR" sz="1300" dirty="0">
                          <a:effectLst/>
                          <a:highlight>
                            <a:srgbClr val="FFFF00"/>
                          </a:highlight>
                        </a:rPr>
                        <a:t> </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dirty="0">
                          <a:effectLst/>
                          <a:highlight>
                            <a:srgbClr val="FFFF00"/>
                          </a:highlight>
                        </a:rPr>
                        <a:t> </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61563">
                <a:tc>
                  <a:txBody>
                    <a:bodyPr/>
                    <a:lstStyle/>
                    <a:p>
                      <a:pPr algn="ctr">
                        <a:lnSpc>
                          <a:spcPct val="107000"/>
                        </a:lnSpc>
                        <a:spcAft>
                          <a:spcPts val="0"/>
                        </a:spcAft>
                      </a:pPr>
                      <a:r>
                        <a:rPr lang="pt-BR" sz="1300">
                          <a:effectLst/>
                        </a:rPr>
                        <a:t>2011</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02</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34</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0,00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0,00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pt-BR"/>
                    </a:p>
                  </a:txBody>
                  <a:tcPr/>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7495">
                <a:tc>
                  <a:txBody>
                    <a:bodyPr/>
                    <a:lstStyle/>
                    <a:p>
                      <a:pPr algn="ctr">
                        <a:lnSpc>
                          <a:spcPct val="107000"/>
                        </a:lnSpc>
                        <a:spcAft>
                          <a:spcPts val="0"/>
                        </a:spcAft>
                      </a:pPr>
                      <a:r>
                        <a:rPr lang="pt-BR" sz="1300">
                          <a:effectLst/>
                        </a:rPr>
                        <a:t>2012</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88</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120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53.449,20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4.073,00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4354">
                <a:tc>
                  <a:txBody>
                    <a:bodyPr/>
                    <a:lstStyle/>
                    <a:p>
                      <a:pPr algn="ctr">
                        <a:lnSpc>
                          <a:spcPct val="107000"/>
                        </a:lnSpc>
                        <a:spcAft>
                          <a:spcPts val="0"/>
                        </a:spcAft>
                      </a:pPr>
                      <a:r>
                        <a:rPr lang="pt-BR" sz="1300">
                          <a:effectLst/>
                        </a:rPr>
                        <a:t>2013</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04</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116</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183.076,52</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252,00</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47</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pt-BR" sz="1300">
                          <a:effectLst/>
                          <a:highlight>
                            <a:srgbClr val="FFFF00"/>
                          </a:highlight>
                        </a:rPr>
                        <a:t>(*</a:t>
                      </a:r>
                      <a:r>
                        <a:rPr lang="pt-BR" sz="1300" baseline="-25000">
                          <a:effectLst/>
                          <a:highlight>
                            <a:srgbClr val="FFFF00"/>
                          </a:highlight>
                        </a:rPr>
                        <a:t>4</a:t>
                      </a:r>
                      <a:r>
                        <a:rPr lang="pt-BR" sz="1300">
                          <a:effectLst/>
                          <a:highlight>
                            <a:srgbClr val="FFFF00"/>
                          </a:highlight>
                        </a:rPr>
                        <a:t>)</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dirty="0">
                          <a:effectLst/>
                          <a:highlight>
                            <a:srgbClr val="FFFF00"/>
                          </a:highlight>
                        </a:rPr>
                        <a:t> </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7495">
                <a:tc>
                  <a:txBody>
                    <a:bodyPr/>
                    <a:lstStyle/>
                    <a:p>
                      <a:pPr algn="ctr">
                        <a:lnSpc>
                          <a:spcPct val="107000"/>
                        </a:lnSpc>
                        <a:spcAft>
                          <a:spcPts val="0"/>
                        </a:spcAft>
                      </a:pPr>
                      <a:r>
                        <a:rPr lang="pt-BR" sz="1300" dirty="0">
                          <a:effectLst/>
                        </a:rPr>
                        <a:t>2014</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pt-BR" sz="1300">
                          <a:effectLst/>
                          <a:highlight>
                            <a:srgbClr val="FFFF00"/>
                          </a:highlight>
                        </a:rPr>
                        <a:t> </a:t>
                      </a:r>
                      <a:endParaRPr lang="pt-BR"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7000"/>
                        </a:lnSpc>
                        <a:spcAft>
                          <a:spcPts val="0"/>
                        </a:spcAft>
                      </a:pP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pt-BR" sz="1300" dirty="0">
                          <a:effectLst/>
                          <a:highlight>
                            <a:srgbClr val="FFFF00"/>
                          </a:highlight>
                        </a:rPr>
                        <a:t> </a:t>
                      </a:r>
                      <a:endParaRPr lang="pt-BR"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tângulo 4"/>
          <p:cNvSpPr/>
          <p:nvPr/>
        </p:nvSpPr>
        <p:spPr>
          <a:xfrm rot="20867047">
            <a:off x="2540000" y="3327466"/>
            <a:ext cx="3797300" cy="1168269"/>
          </a:xfrm>
          <a:prstGeom prst="rect">
            <a:avLst/>
          </a:prstGeom>
        </p:spPr>
        <p:txBody>
          <a:bodyPr wrap="square">
            <a:spAutoFit/>
          </a:bodyPr>
          <a:lstStyle/>
          <a:p>
            <a:pPr>
              <a:lnSpc>
                <a:spcPct val="107000"/>
              </a:lnSpc>
              <a:spcBef>
                <a:spcPts val="1200"/>
              </a:spcBef>
              <a:spcAft>
                <a:spcPts val="0"/>
              </a:spcAft>
            </a:pPr>
            <a:r>
              <a:rPr lang="pt-BR" sz="2000" b="1" kern="0" dirty="0">
                <a:solidFill>
                  <a:srgbClr val="C00000"/>
                </a:solidFill>
                <a:latin typeface="Calibri" panose="020F0502020204030204" pitchFamily="34" charset="0"/>
                <a:ea typeface="Calibri" panose="020F0502020204030204" pitchFamily="34" charset="0"/>
                <a:cs typeface="Times New Roman" panose="02020603050405020304" pitchFamily="18" charset="0"/>
              </a:rPr>
              <a:t>Dados estatísticos da Cooperativa </a:t>
            </a:r>
            <a:endParaRPr lang="pt-BR" sz="2400" b="1" kern="0"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0"/>
              </a:spcAft>
            </a:pPr>
            <a:r>
              <a:rPr lang="pt-BR" b="1" kern="0" dirty="0">
                <a:solidFill>
                  <a:srgbClr val="C00000"/>
                </a:solidFill>
                <a:latin typeface="Calibri" panose="020F0502020204030204" pitchFamily="34" charset="0"/>
                <a:ea typeface="Calibri" panose="020F0502020204030204" pitchFamily="34" charset="0"/>
                <a:cs typeface="Times New Roman" panose="02020603050405020304" pitchFamily="18" charset="0"/>
              </a:rPr>
              <a:t>Evolução do Quadro Social e outras informações socioeconômicas</a:t>
            </a:r>
            <a:endParaRPr lang="pt-BR" sz="2400" b="1" kern="0"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059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9400" y="5988496"/>
            <a:ext cx="20193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34</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
        <p:nvSpPr>
          <p:cNvPr id="4" name="Retângulo 3"/>
          <p:cNvSpPr/>
          <p:nvPr/>
        </p:nvSpPr>
        <p:spPr>
          <a:xfrm>
            <a:off x="387350" y="1015929"/>
            <a:ext cx="10966450" cy="4228530"/>
          </a:xfrm>
          <a:prstGeom prst="rect">
            <a:avLst/>
          </a:prstGeom>
        </p:spPr>
        <p:txBody>
          <a:bodyPr wrap="square">
            <a:spAutoFit/>
          </a:bodyPr>
          <a:lstStyle/>
          <a:p>
            <a:pPr>
              <a:lnSpc>
                <a:spcPct val="107000"/>
              </a:lnSpc>
              <a:spcAft>
                <a:spcPts val="0"/>
              </a:spcAft>
            </a:pPr>
            <a:r>
              <a:rPr lang="pt-BR"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baseline="-25000" dirty="0">
                <a:highlight>
                  <a:srgbClr val="FFFF00"/>
                </a:highlight>
                <a:latin typeface="Calibri" panose="020F0502020204030204" pitchFamily="34" charset="0"/>
                <a:ea typeface="Calibri" panose="020F0502020204030204" pitchFamily="34" charset="0"/>
                <a:cs typeface="Calibri" panose="020F0502020204030204" pitchFamily="34" charset="0"/>
              </a:rPr>
              <a:t>1</a:t>
            </a:r>
            <a:r>
              <a:rPr lang="pt-BR"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b="1" dirty="0">
                <a:latin typeface="Calibri" panose="020F0502020204030204" pitchFamily="34" charset="0"/>
                <a:ea typeface="Calibri" panose="020F0502020204030204" pitchFamily="34" charset="0"/>
                <a:cs typeface="Calibri" panose="020F0502020204030204" pitchFamily="34" charset="0"/>
              </a:rPr>
              <a:t> Razões porque ativa ou inativa:</a:t>
            </a:r>
            <a:endParaRPr lang="pt-BR"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baseline="-25000" dirty="0">
                <a:highlight>
                  <a:srgbClr val="FFFF00"/>
                </a:highlight>
                <a:latin typeface="Calibri" panose="020F0502020204030204" pitchFamily="34" charset="0"/>
                <a:ea typeface="Calibri" panose="020F0502020204030204" pitchFamily="34" charset="0"/>
                <a:cs typeface="Calibri" panose="020F0502020204030204" pitchFamily="34" charset="0"/>
              </a:rPr>
              <a:t>2</a:t>
            </a:r>
            <a:r>
              <a:rPr lang="pt-BR"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b="1" dirty="0">
                <a:latin typeface="Calibri" panose="020F0502020204030204" pitchFamily="34" charset="0"/>
                <a:ea typeface="Calibri" panose="020F0502020204030204" pitchFamily="34" charset="0"/>
                <a:cs typeface="Calibri" panose="020F0502020204030204" pitchFamily="34" charset="0"/>
              </a:rPr>
              <a:t> “(...) </a:t>
            </a:r>
            <a:r>
              <a:rPr lang="pt-BR" dirty="0">
                <a:latin typeface="Calibri" panose="020F0502020204030204" pitchFamily="34" charset="0"/>
                <a:ea typeface="Calibri" panose="020F0502020204030204" pitchFamily="34" charset="0"/>
                <a:cs typeface="Calibri" panose="020F0502020204030204" pitchFamily="34" charset="0"/>
              </a:rPr>
              <a:t>Assembleias Gerais, Ordinária e Extraordinária,</a:t>
            </a:r>
            <a:r>
              <a:rPr lang="pt-BR" b="1" dirty="0">
                <a:latin typeface="Calibri" panose="020F0502020204030204" pitchFamily="34" charset="0"/>
                <a:ea typeface="Calibri" panose="020F0502020204030204" pitchFamily="34" charset="0"/>
                <a:cs typeface="Calibri" panose="020F0502020204030204" pitchFamily="34" charset="0"/>
              </a:rPr>
              <a:t> a serem realizadas no dia 31 de março de</a:t>
            </a:r>
            <a:r>
              <a:rPr lang="pt-BR"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pt-BR" b="1" dirty="0">
                <a:latin typeface="Calibri" panose="020F0502020204030204" pitchFamily="34" charset="0"/>
                <a:ea typeface="Calibri" panose="020F0502020204030204" pitchFamily="34" charset="0"/>
                <a:cs typeface="Calibri" panose="020F0502020204030204" pitchFamily="34" charset="0"/>
              </a:rPr>
              <a:t>2010 (quarta-feira),</a:t>
            </a:r>
            <a:r>
              <a:rPr lang="pt-BR" dirty="0">
                <a:latin typeface="Calibri" panose="020F0502020204030204" pitchFamily="34" charset="0"/>
                <a:ea typeface="Calibri" panose="020F0502020204030204" pitchFamily="34" charset="0"/>
                <a:cs typeface="Calibri" panose="020F0502020204030204" pitchFamily="34" charset="0"/>
              </a:rPr>
              <a:t> na sede do Sindicato dos Trabalhadores Rurais de Santana do Acaraú-Ce” (1º Edital de Convocação formal após processo de incubação IEES-UVA; 1ª Prestação de Contas Efetiva/Fundamentada)</a:t>
            </a:r>
            <a:endParaRPr lang="pt-BR"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baseline="-25000" dirty="0">
                <a:highlight>
                  <a:srgbClr val="FFFF00"/>
                </a:highlight>
                <a:latin typeface="Calibri" panose="020F0502020204030204" pitchFamily="34" charset="0"/>
                <a:ea typeface="Calibri" panose="020F0502020204030204" pitchFamily="34" charset="0"/>
                <a:cs typeface="Calibri" panose="020F0502020204030204" pitchFamily="34" charset="0"/>
              </a:rPr>
              <a:t>3</a:t>
            </a:r>
            <a:r>
              <a:rPr lang="pt-BR" b="1" dirty="0">
                <a:latin typeface="Calibri" panose="020F0502020204030204" pitchFamily="34" charset="0"/>
                <a:ea typeface="Calibri" panose="020F0502020204030204" pitchFamily="34" charset="0"/>
                <a:cs typeface="Calibri" panose="020F0502020204030204" pitchFamily="34" charset="0"/>
              </a:rPr>
              <a:t>) “(...) </a:t>
            </a:r>
            <a:r>
              <a:rPr lang="pt-BR" dirty="0">
                <a:latin typeface="Calibri" panose="020F0502020204030204" pitchFamily="34" charset="0"/>
                <a:ea typeface="Calibri" panose="020F0502020204030204" pitchFamily="34" charset="0"/>
                <a:cs typeface="Calibri" panose="020F0502020204030204" pitchFamily="34" charset="0"/>
              </a:rPr>
              <a:t>Observar que outros itens foram ganhos por empreendimentos no comércio tradicional, a maioria de fora do Município, contratando-se que os produtos perecíveis, em perfeito estado e quantidade, são entregues diretamente nas escolas e creches consumidoras.” (z-Relatório de Gestão - COOPASA_2006-2009final)</a:t>
            </a:r>
            <a:endParaRPr lang="pt-BR"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t-BR"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3600" b="1" baseline="-25000" dirty="0">
                <a:highlight>
                  <a:srgbClr val="FFFF00"/>
                </a:highlight>
                <a:latin typeface="Calibri" panose="020F0502020204030204" pitchFamily="34" charset="0"/>
                <a:ea typeface="Calibri" panose="020F0502020204030204" pitchFamily="34" charset="0"/>
                <a:cs typeface="Calibri" panose="020F0502020204030204" pitchFamily="34" charset="0"/>
              </a:rPr>
              <a:t>4</a:t>
            </a:r>
            <a:r>
              <a:rPr lang="pt-BR"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dirty="0">
                <a:latin typeface="Calibri" panose="020F0502020204030204" pitchFamily="34" charset="0"/>
                <a:ea typeface="Calibri" panose="020F0502020204030204" pitchFamily="34" charset="0"/>
                <a:cs typeface="Calibri" panose="020F0502020204030204" pitchFamily="34" charset="0"/>
              </a:rPr>
              <a:t> </a:t>
            </a:r>
            <a:r>
              <a:rPr lang="pt-BR" b="1" dirty="0">
                <a:latin typeface="Calibri" panose="020F0502020204030204" pitchFamily="34" charset="0"/>
                <a:ea typeface="Calibri" panose="020F0502020204030204" pitchFamily="34" charset="0"/>
                <a:cs typeface="Calibri" panose="020F0502020204030204" pitchFamily="34" charset="0"/>
              </a:rPr>
              <a:t>“(...) </a:t>
            </a:r>
            <a:r>
              <a:rPr lang="pt-BR" dirty="0">
                <a:latin typeface="Calibri" panose="020F0502020204030204" pitchFamily="34" charset="0"/>
                <a:ea typeface="Calibri" panose="020F0502020204030204" pitchFamily="34" charset="0"/>
                <a:cs typeface="Calibri" panose="020F0502020204030204" pitchFamily="34" charset="0"/>
              </a:rPr>
              <a:t>2013 beneficiando de forma direta a 47 produtores/ agricultores familiares cooperativados, foram comercializados os seguintes produtos: </a:t>
            </a:r>
            <a:r>
              <a:rPr lang="pt-BR" b="1" dirty="0">
                <a:latin typeface="Calibri" panose="020F0502020204030204" pitchFamily="34" charset="0"/>
                <a:ea typeface="Calibri" panose="020F0502020204030204" pitchFamily="34" charset="0"/>
                <a:cs typeface="Calibri" panose="020F0502020204030204" pitchFamily="34" charset="0"/>
              </a:rPr>
              <a:t>frango caipira, carne bovina, cheiro verde, ovos, doces de caju e de leite</a:t>
            </a:r>
            <a:r>
              <a:rPr lang="pt-BR" dirty="0">
                <a:latin typeface="Calibri" panose="020F0502020204030204" pitchFamily="34" charset="0"/>
                <a:ea typeface="Calibri" panose="020F0502020204030204" pitchFamily="34" charset="0"/>
                <a:cs typeface="Calibri" panose="020F0502020204030204" pitchFamily="34" charset="0"/>
              </a:rPr>
              <a:t>.” (Relatório_de_gestão_coopasa_2013_AGO c. </a:t>
            </a:r>
            <a:r>
              <a:rPr lang="pt-BR" dirty="0" smtClean="0">
                <a:latin typeface="Calibri" panose="020F0502020204030204" pitchFamily="34" charset="0"/>
                <a:ea typeface="Calibri" panose="020F0502020204030204" pitchFamily="34" charset="0"/>
                <a:cs typeface="Calibri" panose="020F0502020204030204" pitchFamily="34" charset="0"/>
              </a:rPr>
              <a:t>obs.'s)</a:t>
            </a:r>
            <a:endParaRPr lang="pt-BR"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749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9400" y="5988496"/>
            <a:ext cx="20193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35</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graphicFrame>
        <p:nvGraphicFramePr>
          <p:cNvPr id="7" name="Tabela 6"/>
          <p:cNvGraphicFramePr>
            <a:graphicFrameLocks noGrp="1"/>
          </p:cNvGraphicFramePr>
          <p:nvPr>
            <p:extLst>
              <p:ext uri="{D42A27DB-BD31-4B8C-83A1-F6EECF244321}">
                <p14:modId xmlns:p14="http://schemas.microsoft.com/office/powerpoint/2010/main" val="2741325315"/>
              </p:ext>
            </p:extLst>
          </p:nvPr>
        </p:nvGraphicFramePr>
        <p:xfrm>
          <a:off x="479427" y="583963"/>
          <a:ext cx="10874372" cy="4550884"/>
        </p:xfrm>
        <a:graphic>
          <a:graphicData uri="http://schemas.openxmlformats.org/drawingml/2006/table">
            <a:tbl>
              <a:tblPr firstRow="1" firstCol="1" bandRow="1">
                <a:tableStyleId>{5C22544A-7EE6-4342-B048-85BDC9FD1C3A}</a:tableStyleId>
              </a:tblPr>
              <a:tblGrid>
                <a:gridCol w="1166672"/>
                <a:gridCol w="501858"/>
                <a:gridCol w="501858"/>
                <a:gridCol w="3347685"/>
                <a:gridCol w="1004898"/>
                <a:gridCol w="501858"/>
                <a:gridCol w="501858"/>
                <a:gridCol w="3347685"/>
              </a:tblGrid>
              <a:tr h="354660">
                <a:tc gridSpan="4">
                  <a:txBody>
                    <a:bodyPr/>
                    <a:lstStyle/>
                    <a:p>
                      <a:pPr algn="ctr">
                        <a:lnSpc>
                          <a:spcPct val="107000"/>
                        </a:lnSpc>
                        <a:spcAft>
                          <a:spcPts val="0"/>
                        </a:spcAft>
                      </a:pPr>
                      <a:r>
                        <a:rPr lang="pt-BR" sz="1600" dirty="0">
                          <a:effectLst/>
                        </a:rPr>
                        <a:t>Homens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hMerge="1">
                  <a:txBody>
                    <a:bodyPr/>
                    <a:lstStyle/>
                    <a:p>
                      <a:endParaRPr lang="pt-BR"/>
                    </a:p>
                  </a:txBody>
                  <a:tcPr/>
                </a:tc>
                <a:tc hMerge="1">
                  <a:txBody>
                    <a:bodyPr/>
                    <a:lstStyle/>
                    <a:p>
                      <a:endParaRPr lang="pt-BR"/>
                    </a:p>
                  </a:txBody>
                  <a:tcPr/>
                </a:tc>
                <a:tc gridSpan="4">
                  <a:txBody>
                    <a:bodyPr/>
                    <a:lstStyle/>
                    <a:p>
                      <a:pPr algn="ctr">
                        <a:lnSpc>
                          <a:spcPct val="107000"/>
                        </a:lnSpc>
                        <a:spcAft>
                          <a:spcPts val="0"/>
                        </a:spcAft>
                      </a:pPr>
                      <a:r>
                        <a:rPr lang="pt-BR" sz="1600" dirty="0">
                          <a:effectLst/>
                        </a:rPr>
                        <a:t>Mulheres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hMerge="1">
                  <a:txBody>
                    <a:bodyPr/>
                    <a:lstStyle/>
                    <a:p>
                      <a:endParaRPr lang="pt-BR"/>
                    </a:p>
                  </a:txBody>
                  <a:tcPr/>
                </a:tc>
                <a:tc hMerge="1">
                  <a:txBody>
                    <a:bodyPr/>
                    <a:lstStyle/>
                    <a:p>
                      <a:endParaRPr lang="pt-BR"/>
                    </a:p>
                  </a:txBody>
                  <a:tcPr/>
                </a:tc>
              </a:tr>
              <a:tr h="902904">
                <a:tc gridSpan="2">
                  <a:txBody>
                    <a:bodyPr/>
                    <a:lstStyle/>
                    <a:p>
                      <a:pPr algn="ctr">
                        <a:lnSpc>
                          <a:spcPct val="107000"/>
                        </a:lnSpc>
                        <a:spcAft>
                          <a:spcPts val="0"/>
                        </a:spcAft>
                      </a:pPr>
                      <a:r>
                        <a:rPr lang="pt-BR" sz="1600">
                          <a:effectLst/>
                        </a:rPr>
                        <a:t>(Fev2014)</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gridSpan="2">
                  <a:txBody>
                    <a:bodyPr/>
                    <a:lstStyle/>
                    <a:p>
                      <a:pPr algn="ctr">
                        <a:lnSpc>
                          <a:spcPct val="107000"/>
                        </a:lnSpc>
                        <a:spcAft>
                          <a:spcPts val="0"/>
                        </a:spcAft>
                      </a:pPr>
                      <a:r>
                        <a:rPr lang="pt-BR" sz="1600">
                          <a:effectLst/>
                        </a:rPr>
                        <a:t>Se + (AFAF, Nº), FEAGRI, MAF&amp;FRIGO, APISA, CASTACAJU, OUTRA. </a:t>
                      </a:r>
                      <a:r>
                        <a:rPr lang="pt-BR" sz="1600">
                          <a:effectLst/>
                          <a:highlight>
                            <a:srgbClr val="FFFF00"/>
                          </a:highlight>
                        </a:rPr>
                        <a:t>*</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gridSpan="2">
                  <a:txBody>
                    <a:bodyPr/>
                    <a:lstStyle/>
                    <a:p>
                      <a:pPr algn="ctr">
                        <a:lnSpc>
                          <a:spcPct val="107000"/>
                        </a:lnSpc>
                        <a:spcAft>
                          <a:spcPts val="0"/>
                        </a:spcAft>
                      </a:pPr>
                      <a:r>
                        <a:rPr lang="pt-BR" sz="1600">
                          <a:effectLst/>
                        </a:rPr>
                        <a:t>(Fev2014)</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c gridSpan="2">
                  <a:txBody>
                    <a:bodyPr/>
                    <a:lstStyle/>
                    <a:p>
                      <a:pPr algn="ctr">
                        <a:lnSpc>
                          <a:spcPct val="107000"/>
                        </a:lnSpc>
                        <a:spcAft>
                          <a:spcPts val="0"/>
                        </a:spcAft>
                      </a:pPr>
                      <a:r>
                        <a:rPr lang="pt-BR" sz="1600">
                          <a:effectLst/>
                        </a:rPr>
                        <a:t>Se + (AFAF, Nº), FEAGRI, MAF&amp;FRIGO, APISA, CASTACAJU, OUTRA. </a:t>
                      </a:r>
                      <a:r>
                        <a:rPr lang="pt-BR" sz="1600">
                          <a:effectLst/>
                          <a:highlight>
                            <a:srgbClr val="FFFF00"/>
                          </a:highlight>
                        </a:rPr>
                        <a:t>*</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BR"/>
                    </a:p>
                  </a:txBody>
                  <a:tcPr/>
                </a:tc>
              </a:tr>
              <a:tr h="1000417">
                <a:tc>
                  <a:txBody>
                    <a:bodyPr/>
                    <a:lstStyle/>
                    <a:p>
                      <a:pPr algn="ctr">
                        <a:lnSpc>
                          <a:spcPct val="107000"/>
                        </a:lnSpc>
                        <a:spcAft>
                          <a:spcPts val="0"/>
                        </a:spcAft>
                      </a:pPr>
                      <a:r>
                        <a:rPr lang="pt-BR" sz="1600">
                          <a:effectLst/>
                        </a:rPr>
                        <a:t>20 a 39 anos</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36</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20 a 39 anos</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12</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0"/>
                        </a:spcAft>
                      </a:pPr>
                      <a:r>
                        <a:rPr lang="pt-BR" sz="1600">
                          <a:effectLst/>
                        </a:rPr>
                        <a:t>AFAF (01), APISA (01)</a:t>
                      </a:r>
                      <a:endParaRPr lang="pt-BR" sz="1600">
                        <a:solidFill>
                          <a:srgbClr val="00000A"/>
                        </a:solidFill>
                        <a:effectLst/>
                        <a:latin typeface="Calibri" panose="020F0502020204030204" pitchFamily="34" charset="0"/>
                        <a:ea typeface="Droid Sans Fallback"/>
                        <a:cs typeface="Times New Roman" panose="02020603050405020304" pitchFamily="18" charset="0"/>
                      </a:endParaRPr>
                    </a:p>
                  </a:txBody>
                  <a:tcPr marL="68580" marR="68580" marT="0" marB="0" anchor="ctr"/>
                </a:tc>
              </a:tr>
              <a:tr h="828891">
                <a:tc>
                  <a:txBody>
                    <a:bodyPr/>
                    <a:lstStyle/>
                    <a:p>
                      <a:pPr algn="ctr">
                        <a:lnSpc>
                          <a:spcPct val="107000"/>
                        </a:lnSpc>
                        <a:spcAft>
                          <a:spcPts val="0"/>
                        </a:spcAft>
                      </a:pPr>
                      <a:r>
                        <a:rPr lang="pt-BR" sz="1600">
                          <a:effectLst/>
                        </a:rPr>
                        <a:t>40 a 59 anos</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41</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40 a 59 anos</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11</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0"/>
                        </a:spcAft>
                      </a:pPr>
                      <a:r>
                        <a:rPr lang="pt-BR" sz="1600">
                          <a:effectLst/>
                        </a:rPr>
                        <a:t>AFAF (06), APISA (03)</a:t>
                      </a:r>
                      <a:endParaRPr lang="pt-BR" sz="1600">
                        <a:solidFill>
                          <a:srgbClr val="00000A"/>
                        </a:solidFill>
                        <a:effectLst/>
                        <a:latin typeface="Calibri" panose="020F0502020204030204" pitchFamily="34" charset="0"/>
                        <a:ea typeface="Droid Sans Fallback"/>
                        <a:cs typeface="Times New Roman" panose="02020603050405020304" pitchFamily="18" charset="0"/>
                      </a:endParaRPr>
                    </a:p>
                  </a:txBody>
                  <a:tcPr marL="68580" marR="68580" marT="0" marB="0" anchor="ctr"/>
                </a:tc>
              </a:tr>
              <a:tr h="1109352">
                <a:tc>
                  <a:txBody>
                    <a:bodyPr/>
                    <a:lstStyle/>
                    <a:p>
                      <a:pPr algn="ctr">
                        <a:lnSpc>
                          <a:spcPct val="107000"/>
                        </a:lnSpc>
                        <a:spcAft>
                          <a:spcPts val="0"/>
                        </a:spcAft>
                      </a:pPr>
                      <a:r>
                        <a:rPr lang="pt-BR" sz="1600">
                          <a:effectLst/>
                        </a:rPr>
                        <a:t>60 anos ou mais</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11</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APISA (01), AFAF (01)</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60 anos ou mais</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05</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5000"/>
                        </a:lnSpc>
                        <a:spcAft>
                          <a:spcPts val="0"/>
                        </a:spcAft>
                      </a:pPr>
                      <a:r>
                        <a:rPr lang="pt-BR" sz="1600">
                          <a:effectLst/>
                        </a:rPr>
                        <a:t>AFAF (02), APISA (01), CASTACAJU (01)</a:t>
                      </a:r>
                      <a:endParaRPr lang="pt-BR" sz="1600">
                        <a:solidFill>
                          <a:srgbClr val="00000A"/>
                        </a:solidFill>
                        <a:effectLst/>
                        <a:latin typeface="Calibri" panose="020F0502020204030204" pitchFamily="34" charset="0"/>
                        <a:ea typeface="Droid Sans Fallback"/>
                        <a:cs typeface="Times New Roman" panose="02020603050405020304" pitchFamily="18" charset="0"/>
                      </a:endParaRPr>
                    </a:p>
                  </a:txBody>
                  <a:tcPr marL="68580" marR="68580" marT="0" marB="0" anchor="ctr"/>
                </a:tc>
              </a:tr>
              <a:tr h="354660">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highlight>
                            <a:srgbClr val="FFFF00"/>
                          </a:highlight>
                        </a:rPr>
                        <a:t>88</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dirty="0">
                          <a:effectLst/>
                        </a:rPr>
                        <a:t>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highlight>
                            <a:srgbClr val="FFFF00"/>
                          </a:highlight>
                        </a:rPr>
                        <a:t>28</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a:effectLst/>
                          <a:highlight>
                            <a:srgbClr val="FFFF00"/>
                          </a:highlight>
                        </a:rPr>
                        <a:t> </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pt-BR" sz="1600" dirty="0">
                          <a:effectLst/>
                          <a:highlight>
                            <a:srgbClr val="FFFF00"/>
                          </a:highlight>
                        </a:rPr>
                        <a:t>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Retângulo 7"/>
          <p:cNvSpPr/>
          <p:nvPr/>
        </p:nvSpPr>
        <p:spPr>
          <a:xfrm>
            <a:off x="431800" y="5541757"/>
            <a:ext cx="10680700" cy="344069"/>
          </a:xfrm>
          <a:prstGeom prst="rect">
            <a:avLst/>
          </a:prstGeom>
        </p:spPr>
        <p:txBody>
          <a:bodyPr wrap="square">
            <a:spAutoFit/>
          </a:bodyPr>
          <a:lstStyle/>
          <a:p>
            <a:pPr algn="just">
              <a:lnSpc>
                <a:spcPct val="107000"/>
              </a:lnSpc>
              <a:spcAft>
                <a:spcPts val="0"/>
              </a:spcAft>
            </a:pPr>
            <a:r>
              <a:rPr lang="pt-BR" sz="1600" b="1" dirty="0">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pt-BR" sz="1600" b="1" dirty="0">
                <a:latin typeface="Calibri" panose="020F0502020204030204" pitchFamily="34" charset="0"/>
                <a:ea typeface="Calibri" panose="020F0502020204030204" pitchFamily="34" charset="0"/>
                <a:cs typeface="Calibri" panose="020F0502020204030204" pitchFamily="34" charset="0"/>
              </a:rPr>
              <a:t> Se participa(m) de </a:t>
            </a:r>
            <a:r>
              <a:rPr lang="pt-BR" sz="1600" b="1" i="1" dirty="0">
                <a:latin typeface="Calibri" panose="020F0502020204030204" pitchFamily="34" charset="0"/>
                <a:ea typeface="Calibri" panose="020F0502020204030204" pitchFamily="34" charset="0"/>
                <a:cs typeface="Calibri" panose="020F0502020204030204" pitchFamily="34" charset="0"/>
              </a:rPr>
              <a:t>mais de um EES do referido “Contexto CEPOP-STA</a:t>
            </a:r>
            <a:r>
              <a:rPr lang="pt-BR" sz="1600" b="1" dirty="0">
                <a:latin typeface="Calibri" panose="020F0502020204030204" pitchFamily="34" charset="0"/>
                <a:ea typeface="Calibri" panose="020F0502020204030204" pitchFamily="34" charset="0"/>
                <a:cs typeface="Calibri" panose="020F0502020204030204" pitchFamily="34" charset="0"/>
              </a:rPr>
              <a:t>”: cita o EEE e dizer o número nesta situação.</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tângulo 8"/>
          <p:cNvSpPr/>
          <p:nvPr/>
        </p:nvSpPr>
        <p:spPr>
          <a:xfrm>
            <a:off x="508000" y="159780"/>
            <a:ext cx="11176000" cy="388696"/>
          </a:xfrm>
          <a:prstGeom prst="rect">
            <a:avLst/>
          </a:prstGeom>
        </p:spPr>
        <p:txBody>
          <a:bodyPr wrap="square">
            <a:spAutoFit/>
          </a:bodyPr>
          <a:lstStyle/>
          <a:p>
            <a:pPr algn="ctr">
              <a:lnSpc>
                <a:spcPct val="107000"/>
              </a:lnSpc>
              <a:spcAft>
                <a:spcPts val="0"/>
              </a:spcAft>
            </a:pPr>
            <a:r>
              <a:rPr lang="pt-BR" b="1" dirty="0">
                <a:latin typeface="Calibri" panose="020F0502020204030204" pitchFamily="34" charset="0"/>
                <a:ea typeface="Calibri" panose="020F0502020204030204" pitchFamily="34" charset="0"/>
                <a:cs typeface="Calibri" panose="020F0502020204030204" pitchFamily="34" charset="0"/>
              </a:rPr>
              <a:t>Quadro Social – Faixa Etária Atual na COOPASA e em outros EES do “Contexto CEPOP-STA - Homens e Mulheres”</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1773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9400" y="5988496"/>
            <a:ext cx="20193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36</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1316862185"/>
              </p:ext>
            </p:extLst>
          </p:nvPr>
        </p:nvGraphicFramePr>
        <p:xfrm>
          <a:off x="544830" y="474821"/>
          <a:ext cx="10808970" cy="2054479"/>
        </p:xfrm>
        <a:graphic>
          <a:graphicData uri="http://schemas.openxmlformats.org/drawingml/2006/table">
            <a:tbl>
              <a:tblPr firstRow="1" firstCol="1" bandRow="1">
                <a:tableStyleId>{5C22544A-7EE6-4342-B048-85BDC9FD1C3A}</a:tableStyleId>
              </a:tblPr>
              <a:tblGrid>
                <a:gridCol w="445089"/>
                <a:gridCol w="3059253"/>
                <a:gridCol w="2317047"/>
                <a:gridCol w="1664093"/>
                <a:gridCol w="3323488"/>
              </a:tblGrid>
              <a:tr h="315462">
                <a:tc gridSpan="5">
                  <a:txBody>
                    <a:bodyPr/>
                    <a:lstStyle/>
                    <a:p>
                      <a:pPr algn="just">
                        <a:lnSpc>
                          <a:spcPct val="107000"/>
                        </a:lnSpc>
                        <a:spcAft>
                          <a:spcPts val="0"/>
                        </a:spcAft>
                      </a:pPr>
                      <a:r>
                        <a:rPr lang="pt-BR" sz="1800">
                          <a:effectLst/>
                        </a:rPr>
                        <a:t>Contabilidade Especializada a partir dos trabalhos de convivência em processo de incubação em comunidade pela IEES-UVA.</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1305217">
                <a:tc>
                  <a:txBody>
                    <a:bodyPr/>
                    <a:lstStyle/>
                    <a:p>
                      <a:pPr algn="just">
                        <a:lnSpc>
                          <a:spcPct val="107000"/>
                        </a:lnSpc>
                        <a:spcAft>
                          <a:spcPts val="0"/>
                        </a:spcAft>
                      </a:pPr>
                      <a:r>
                        <a:rPr lang="pt-BR" sz="1800">
                          <a:effectLst/>
                        </a:rPr>
                        <a:t>01</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pt-BR" sz="1800">
                          <a:effectLst/>
                        </a:rPr>
                        <a:t>Maria Silvana Ribeiro da Costa</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pt-BR" sz="1800">
                          <a:effectLst/>
                        </a:rPr>
                        <a:t>Assessoria Contábil</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pt-BR" sz="1800">
                          <a:effectLst/>
                        </a:rPr>
                        <a:t> </a:t>
                      </a:r>
                      <a:endParaRPr lang="pt-B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pt-BR" sz="1800" dirty="0">
                          <a:effectLst/>
                        </a:rPr>
                        <a:t>Contadora e militante na modalidade Economia Solidária. Colaboradora IEES-UVA, com apoio de custos recentemente via COOPASA / CEPOP.</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1970072595"/>
              </p:ext>
            </p:extLst>
          </p:nvPr>
        </p:nvGraphicFramePr>
        <p:xfrm>
          <a:off x="6070600" y="2803525"/>
          <a:ext cx="5283200" cy="1304608"/>
        </p:xfrm>
        <a:graphic>
          <a:graphicData uri="http://schemas.openxmlformats.org/drawingml/2006/table">
            <a:tbl>
              <a:tblPr firstRow="1" firstCol="1" bandRow="1">
                <a:tableStyleId>{5C22544A-7EE6-4342-B048-85BDC9FD1C3A}</a:tableStyleId>
              </a:tblPr>
              <a:tblGrid>
                <a:gridCol w="5283200"/>
              </a:tblGrid>
              <a:tr h="0">
                <a:tc>
                  <a:txBody>
                    <a:bodyPr/>
                    <a:lstStyle/>
                    <a:p>
                      <a:pPr algn="just">
                        <a:lnSpc>
                          <a:spcPct val="107000"/>
                        </a:lnSpc>
                        <a:spcAft>
                          <a:spcPts val="0"/>
                        </a:spcAft>
                      </a:pPr>
                      <a:r>
                        <a:rPr lang="pt-BR" sz="1600" dirty="0">
                          <a:effectLst/>
                        </a:rPr>
                        <a:t>Parceiros mais próximos/permanentes: </a:t>
                      </a:r>
                      <a:r>
                        <a:rPr lang="pt-BR" sz="1600" dirty="0" smtClean="0">
                          <a:effectLst/>
                        </a:rPr>
                        <a:t>IADE-UVA, Conselhão </a:t>
                      </a:r>
                      <a:r>
                        <a:rPr lang="pt-BR" sz="1600" dirty="0">
                          <a:effectLst/>
                        </a:rPr>
                        <a:t>de Santana do Acaraú; Fórum de Assentamentos; Terra 3; PMSA; Grupo Juventude Rural – UVA, </a:t>
                      </a:r>
                      <a:r>
                        <a:rPr lang="pt-BR" sz="1600" dirty="0" smtClean="0">
                          <a:effectLst/>
                        </a:rPr>
                        <a:t>Grupo MEDUC. EMATERCE </a:t>
                      </a:r>
                      <a:r>
                        <a:rPr lang="pt-BR" sz="1600" dirty="0">
                          <a:effectLst/>
                        </a:rPr>
                        <a:t>local, Secretaria do Desenvolvimento Agrário do Estado do Ceará – SDA-CE, Instituto IADE-UVA...</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245985207"/>
              </p:ext>
            </p:extLst>
          </p:nvPr>
        </p:nvGraphicFramePr>
        <p:xfrm>
          <a:off x="595630" y="2804064"/>
          <a:ext cx="5284470" cy="1285335"/>
        </p:xfrm>
        <a:graphic>
          <a:graphicData uri="http://schemas.openxmlformats.org/drawingml/2006/table">
            <a:tbl>
              <a:tblPr firstRow="1" firstCol="1" bandRow="1">
                <a:tableStyleId>{5C22544A-7EE6-4342-B048-85BDC9FD1C3A}</a:tableStyleId>
              </a:tblPr>
              <a:tblGrid>
                <a:gridCol w="5284470"/>
              </a:tblGrid>
              <a:tr h="1285335">
                <a:tc>
                  <a:txBody>
                    <a:bodyPr/>
                    <a:lstStyle/>
                    <a:p>
                      <a:pPr algn="just">
                        <a:lnSpc>
                          <a:spcPct val="107000"/>
                        </a:lnSpc>
                        <a:spcAft>
                          <a:spcPts val="0"/>
                        </a:spcAft>
                      </a:pPr>
                      <a:r>
                        <a:rPr lang="pt-BR" sz="1600" dirty="0">
                          <a:effectLst/>
                        </a:rPr>
                        <a:t>Apoios Institucionais no Contexto da Economia Solidária (apoios conceituais e técnicos; e/ou financeiros): MDS, MTE-SENAES, Câmara Federal, </a:t>
                      </a:r>
                      <a:r>
                        <a:rPr lang="pt-BR" sz="1600" dirty="0" smtClean="0">
                          <a:effectLst/>
                        </a:rPr>
                        <a:t>SRTE-CE, SDA Gov.CE,</a:t>
                      </a:r>
                      <a:r>
                        <a:rPr lang="pt-BR" sz="1600" baseline="0" dirty="0" smtClean="0">
                          <a:effectLst/>
                        </a:rPr>
                        <a:t> </a:t>
                      </a:r>
                      <a:r>
                        <a:rPr lang="pt-BR" sz="1600" dirty="0" smtClean="0">
                          <a:effectLst/>
                        </a:rPr>
                        <a:t>BNB</a:t>
                      </a:r>
                      <a:r>
                        <a:rPr lang="pt-BR" sz="1600" dirty="0">
                          <a:effectLst/>
                        </a:rPr>
                        <a:t>, </a:t>
                      </a:r>
                      <a:r>
                        <a:rPr lang="pt-BR" sz="1600" dirty="0" smtClean="0">
                          <a:effectLst/>
                        </a:rPr>
                        <a:t>UFC, UNILAB, UECE, URCA, Diocese </a:t>
                      </a:r>
                      <a:r>
                        <a:rPr lang="pt-BR" sz="1600" dirty="0">
                          <a:effectLst/>
                        </a:rPr>
                        <a:t>de Sobral, ...)</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8" name="Rectangle 1"/>
          <p:cNvSpPr>
            <a:spLocks noChangeArrowheads="1"/>
          </p:cNvSpPr>
          <p:nvPr/>
        </p:nvSpPr>
        <p:spPr bwMode="auto">
          <a:xfrm>
            <a:off x="595313" y="2803525"/>
            <a:ext cx="715930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9693642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9400" y="5988496"/>
            <a:ext cx="2019300" cy="550416"/>
          </a:xfrm>
          <a:ln>
            <a:noFill/>
          </a:ln>
        </p:spPr>
        <p:txBody>
          <a:bodyPr anchor="ctr">
            <a:normAutofit/>
          </a:bodyPr>
          <a:lstStyle/>
          <a:p>
            <a:r>
              <a:rPr lang="pt-BR" altLang="pt-BR" sz="900" dirty="0">
                <a:latin typeface="Arial Black" panose="020B0A04020102020204" pitchFamily="34" charset="0"/>
                <a:ea typeface="Times New Roman" panose="02020603050405020304" pitchFamily="18" charset="0"/>
                <a:cs typeface="Calibri" panose="020F0502020204030204" pitchFamily="34" charset="0"/>
              </a:rPr>
              <a:t>ALGUMAS FOTOS anteriores</a:t>
            </a:r>
            <a:endParaRPr lang="pt-BR" sz="900" dirty="0">
              <a:latin typeface="Arial Black" panose="020B0A04020102020204" pitchFamily="34" charset="0"/>
            </a:endParaRP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37</a:t>
            </a:fld>
            <a:endParaRPr lang="pt-BR"/>
          </a:p>
        </p:txBody>
      </p:sp>
      <p:sp>
        <p:nvSpPr>
          <p:cNvPr id="6" name="Espaço Reservado para Rodapé 5"/>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4017097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rmAutofit/>
          </a:bodyPr>
          <a:lstStyle/>
          <a:p>
            <a:r>
              <a:rPr lang="pt-BR" altLang="pt-BR" sz="1400" dirty="0">
                <a:solidFill>
                  <a:srgbClr val="222222"/>
                </a:solidFill>
                <a:latin typeface="Arial Black" panose="020B0A04020102020204" pitchFamily="34" charset="0"/>
                <a:ea typeface="Times New Roman" panose="02020603050405020304" pitchFamily="18" charset="0"/>
                <a:cs typeface="Calibri" panose="020F0502020204030204" pitchFamily="34" charset="0"/>
              </a:rPr>
              <a:t>1) a </a:t>
            </a:r>
            <a:r>
              <a:rPr lang="pt-BR" altLang="pt-BR" sz="1400" b="1" i="1" u="sng" dirty="0">
                <a:solidFill>
                  <a:srgbClr val="222222"/>
                </a:solidFill>
                <a:latin typeface="Arial Black" panose="020B0A04020102020204" pitchFamily="34" charset="0"/>
                <a:ea typeface="Times New Roman" panose="02020603050405020304" pitchFamily="18" charset="0"/>
                <a:cs typeface="Calibri" panose="020F0502020204030204" pitchFamily="34" charset="0"/>
              </a:rPr>
              <a:t>integração</a:t>
            </a:r>
            <a:r>
              <a:rPr lang="pt-BR" altLang="pt-BR" sz="1400" dirty="0">
                <a:solidFill>
                  <a:srgbClr val="222222"/>
                </a:solidFill>
                <a:latin typeface="Arial Black" panose="020B0A04020102020204" pitchFamily="34" charset="0"/>
                <a:ea typeface="Times New Roman" panose="02020603050405020304" pitchFamily="18" charset="0"/>
                <a:cs typeface="Calibri" panose="020F0502020204030204" pitchFamily="34" charset="0"/>
              </a:rPr>
              <a:t> dentro da comunidade acadêmica UVA</a:t>
            </a:r>
            <a:endParaRPr lang="pt-BR" sz="1400" dirty="0">
              <a:latin typeface="Arial Black" panose="020B0A04020102020204" pitchFamily="34" charset="0"/>
            </a:endParaRPr>
          </a:p>
        </p:txBody>
      </p:sp>
      <p:sp>
        <p:nvSpPr>
          <p:cNvPr id="4" name="Rectangle 22"/>
          <p:cNvSpPr>
            <a:spLocks noChangeArrowheads="1"/>
          </p:cNvSpPr>
          <p:nvPr/>
        </p:nvSpPr>
        <p:spPr bwMode="auto">
          <a:xfrm>
            <a:off x="3586579" y="2607769"/>
            <a:ext cx="5246704" cy="20621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1)</a:t>
            </a:r>
            <a:r>
              <a:rPr kumimoji="0" lang="pt-BR" altLang="pt-BR" sz="1600" b="0" i="0" u="none" strike="noStrike" cap="none" normalizeH="0" dirty="0" smtClean="0">
                <a:ln>
                  <a:noFill/>
                </a:ln>
                <a:solidFill>
                  <a:srgbClr val="222222"/>
                </a:solidFill>
                <a:effectLst/>
                <a:ea typeface="Times New Roman" panose="02020603050405020304" pitchFamily="18" charset="0"/>
                <a:cs typeface="Calibri" panose="020F0502020204030204" pitchFamily="34" charset="0"/>
              </a:rPr>
              <a:t> </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a </a:t>
            </a:r>
            <a:r>
              <a:rPr kumimoji="0" lang="pt-BR" altLang="pt-BR" sz="1600" b="1" i="1" u="sng"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integração</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dentro da comunidade acadêmica UVA para criar e desenvolver a Incubadora IEES-UVA, inclusive na condição de Programa permanente de Extensão e que hoje atua na forma de </a:t>
            </a:r>
            <a:r>
              <a:rPr kumimoji="0" lang="pt-BR" altLang="pt-BR" sz="1600" b="0" i="0" u="sng"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laboratório associado de extensão, pesquisa e ensino</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sob a nova denominação de </a:t>
            </a:r>
            <a:r>
              <a:rPr kumimoji="0" lang="pt-BR" altLang="pt-BR" sz="1600" b="0" i="1"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Incubadora Universitária de Empreendimentos Econômicos Solidários da UVA</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t>
            </a:r>
            <a:r>
              <a:rPr kumimoji="0" lang="pt-BR" altLang="pt-BR" sz="1600" b="0" i="1"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a:t>
            </a:r>
            <a:r>
              <a:rPr kumimoji="0" lang="pt-BR" altLang="pt-BR" sz="1600" b="1" i="1"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IEES-UVA &amp; LABOR SOLIDÁRIO</a:t>
            </a:r>
            <a:r>
              <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rPr>
              <a:t> (Portaria Nº 276/2013, Reitoria, 16 de abril de 2013);</a:t>
            </a:r>
          </a:p>
        </p:txBody>
      </p:sp>
      <p:sp>
        <p:nvSpPr>
          <p:cNvPr id="3" name="Espaço Reservado para Número de Slide 2"/>
          <p:cNvSpPr>
            <a:spLocks noGrp="1"/>
          </p:cNvSpPr>
          <p:nvPr>
            <p:ph type="sldNum" sz="quarter" idx="12"/>
          </p:nvPr>
        </p:nvSpPr>
        <p:spPr/>
        <p:txBody>
          <a:bodyPr/>
          <a:lstStyle/>
          <a:p>
            <a:fld id="{AD9373CF-B0E1-4820-AA5F-057C2BC1014F}" type="slidenum">
              <a:rPr lang="pt-BR" smtClean="0"/>
              <a:t>4</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836399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922" y="130987"/>
            <a:ext cx="2042219" cy="1354747"/>
          </a:xfrm>
          <a:ln>
            <a:noFill/>
          </a:ln>
        </p:spPr>
        <p:txBody>
          <a:bodyPr>
            <a:noAutofit/>
          </a:bodyPr>
          <a:lstStyle/>
          <a:p>
            <a:pPr marL="896938" algn="ctr"/>
            <a:r>
              <a:rPr lang="pt-BR" sz="1200" b="1" dirty="0" smtClean="0"/>
              <a:t>UNIVERSIDADE ESTADUAL VALE DO ACARAÚ – Sobral – Ceará </a:t>
            </a:r>
            <a:r>
              <a:rPr lang="pt-BR" sz="900" dirty="0" smtClean="0"/>
              <a:t>ref. 2014</a:t>
            </a:r>
            <a:endParaRPr lang="pt-BR" sz="900" dirty="0"/>
          </a:p>
        </p:txBody>
      </p:sp>
      <p:sp>
        <p:nvSpPr>
          <p:cNvPr id="5" name="Retângulo 4"/>
          <p:cNvSpPr/>
          <p:nvPr/>
        </p:nvSpPr>
        <p:spPr>
          <a:xfrm>
            <a:off x="3156659" y="365299"/>
            <a:ext cx="1840825" cy="276999"/>
          </a:xfrm>
          <a:prstGeom prst="rect">
            <a:avLst/>
          </a:prstGeom>
          <a:ln w="12700">
            <a:solidFill>
              <a:schemeClr val="accent1">
                <a:lumMod val="50000"/>
              </a:schemeClr>
            </a:solidFill>
            <a:prstDash val="dashDot"/>
          </a:ln>
        </p:spPr>
        <p:txBody>
          <a:bodyPr wrap="square">
            <a:spAutoFit/>
          </a:bodyPr>
          <a:lstStyle/>
          <a:p>
            <a:pPr algn="just"/>
            <a:r>
              <a:rPr lang="pt-BR" sz="1200" b="1" dirty="0">
                <a:solidFill>
                  <a:srgbClr val="000000"/>
                </a:solidFill>
              </a:rPr>
              <a:t>CONSELHO CURADOR</a:t>
            </a:r>
            <a:r>
              <a:rPr lang="pt-BR" sz="1200" b="1" dirty="0"/>
              <a:t> </a:t>
            </a:r>
          </a:p>
        </p:txBody>
      </p:sp>
      <p:sp>
        <p:nvSpPr>
          <p:cNvPr id="6" name="Retângulo 5"/>
          <p:cNvSpPr/>
          <p:nvPr/>
        </p:nvSpPr>
        <p:spPr>
          <a:xfrm>
            <a:off x="3158271" y="706010"/>
            <a:ext cx="1840825" cy="276999"/>
          </a:xfrm>
          <a:prstGeom prst="rect">
            <a:avLst/>
          </a:prstGeom>
          <a:ln w="12700">
            <a:solidFill>
              <a:schemeClr val="accent1">
                <a:lumMod val="50000"/>
              </a:schemeClr>
            </a:solidFill>
            <a:prstDash val="dashDot"/>
          </a:ln>
        </p:spPr>
        <p:txBody>
          <a:bodyPr wrap="square">
            <a:spAutoFit/>
          </a:bodyPr>
          <a:lstStyle/>
          <a:p>
            <a:pPr algn="just"/>
            <a:r>
              <a:rPr lang="pt-BR" sz="1200" b="1" dirty="0">
                <a:solidFill>
                  <a:srgbClr val="000000"/>
                </a:solidFill>
              </a:rPr>
              <a:t>CONSUNI</a:t>
            </a:r>
            <a:r>
              <a:rPr lang="pt-BR" sz="1200" b="1" dirty="0"/>
              <a:t> </a:t>
            </a:r>
          </a:p>
        </p:txBody>
      </p:sp>
      <p:sp>
        <p:nvSpPr>
          <p:cNvPr id="7" name="Retângulo 6"/>
          <p:cNvSpPr/>
          <p:nvPr/>
        </p:nvSpPr>
        <p:spPr>
          <a:xfrm>
            <a:off x="3156660" y="1048575"/>
            <a:ext cx="1840825" cy="276999"/>
          </a:xfrm>
          <a:prstGeom prst="rect">
            <a:avLst/>
          </a:prstGeom>
          <a:ln w="12700">
            <a:solidFill>
              <a:schemeClr val="accent1">
                <a:lumMod val="50000"/>
              </a:schemeClr>
            </a:solidFill>
            <a:prstDash val="dashDot"/>
          </a:ln>
        </p:spPr>
        <p:txBody>
          <a:bodyPr wrap="square">
            <a:spAutoFit/>
          </a:bodyPr>
          <a:lstStyle/>
          <a:p>
            <a:pPr algn="just"/>
            <a:r>
              <a:rPr lang="pt-BR" sz="1200" b="1" dirty="0">
                <a:solidFill>
                  <a:srgbClr val="000000"/>
                </a:solidFill>
              </a:rPr>
              <a:t>CEPE</a:t>
            </a:r>
            <a:r>
              <a:rPr lang="pt-BR" sz="1200" b="1" dirty="0"/>
              <a:t> </a:t>
            </a:r>
          </a:p>
        </p:txBody>
      </p:sp>
      <p:sp>
        <p:nvSpPr>
          <p:cNvPr id="9" name="Retângulo 8"/>
          <p:cNvSpPr/>
          <p:nvPr/>
        </p:nvSpPr>
        <p:spPr>
          <a:xfrm>
            <a:off x="8364087" y="856147"/>
            <a:ext cx="876267" cy="261610"/>
          </a:xfrm>
          <a:prstGeom prst="rect">
            <a:avLst/>
          </a:prstGeom>
          <a:ln>
            <a:solidFill>
              <a:schemeClr val="accent1"/>
            </a:solidFill>
          </a:ln>
        </p:spPr>
        <p:txBody>
          <a:bodyPr wrap="square">
            <a:spAutoFit/>
          </a:bodyPr>
          <a:lstStyle/>
          <a:p>
            <a:pPr algn="ctr"/>
            <a:r>
              <a:rPr lang="pt-BR" sz="1100" dirty="0">
                <a:solidFill>
                  <a:srgbClr val="000000"/>
                </a:solidFill>
              </a:rPr>
              <a:t>GABINETE</a:t>
            </a:r>
            <a:r>
              <a:rPr lang="pt-BR" sz="1100" dirty="0"/>
              <a:t> </a:t>
            </a:r>
          </a:p>
        </p:txBody>
      </p:sp>
      <p:sp>
        <p:nvSpPr>
          <p:cNvPr id="10" name="Retângulo 9"/>
          <p:cNvSpPr/>
          <p:nvPr/>
        </p:nvSpPr>
        <p:spPr>
          <a:xfrm>
            <a:off x="5049142" y="394482"/>
            <a:ext cx="2295076" cy="923330"/>
          </a:xfrm>
          <a:prstGeom prst="rect">
            <a:avLst/>
          </a:prstGeom>
          <a:ln w="15875">
            <a:solidFill>
              <a:schemeClr val="accent1">
                <a:lumMod val="50000"/>
              </a:schemeClr>
            </a:solidFill>
          </a:ln>
        </p:spPr>
        <p:txBody>
          <a:bodyPr wrap="square">
            <a:spAutoFit/>
          </a:bodyPr>
          <a:lstStyle/>
          <a:p>
            <a:pPr algn="ctr" fontAlgn="ctr"/>
            <a:endParaRPr lang="pt-BR" b="1" dirty="0" smtClean="0"/>
          </a:p>
          <a:p>
            <a:pPr algn="ctr" fontAlgn="ctr"/>
            <a:r>
              <a:rPr lang="pt-BR" b="1" dirty="0" smtClean="0"/>
              <a:t>REITOR </a:t>
            </a:r>
            <a:r>
              <a:rPr lang="pt-BR" b="1" dirty="0"/>
              <a:t>(A</a:t>
            </a:r>
            <a:r>
              <a:rPr lang="pt-BR" b="1" dirty="0" smtClean="0"/>
              <a:t>)</a:t>
            </a:r>
          </a:p>
          <a:p>
            <a:pPr algn="ctr" fontAlgn="ctr"/>
            <a:endParaRPr lang="pt-BR" b="1" dirty="0">
              <a:solidFill>
                <a:srgbClr val="000000"/>
              </a:solidFill>
              <a:latin typeface="Calibri" panose="020F0502020204030204" pitchFamily="34" charset="0"/>
            </a:endParaRPr>
          </a:p>
        </p:txBody>
      </p:sp>
      <p:sp>
        <p:nvSpPr>
          <p:cNvPr id="11" name="Retângulo 10"/>
          <p:cNvSpPr/>
          <p:nvPr/>
        </p:nvSpPr>
        <p:spPr>
          <a:xfrm>
            <a:off x="8364087" y="394482"/>
            <a:ext cx="876267" cy="461665"/>
          </a:xfrm>
          <a:prstGeom prst="rect">
            <a:avLst/>
          </a:prstGeom>
          <a:ln w="12700">
            <a:solidFill>
              <a:schemeClr val="accent1">
                <a:lumMod val="50000"/>
              </a:schemeClr>
            </a:solidFill>
          </a:ln>
        </p:spPr>
        <p:txBody>
          <a:bodyPr wrap="none">
            <a:spAutoFit/>
          </a:bodyPr>
          <a:lstStyle/>
          <a:p>
            <a:pPr algn="ctr" fontAlgn="ctr"/>
            <a:r>
              <a:rPr lang="pt-BR" sz="1200" b="1" dirty="0" smtClean="0"/>
              <a:t>Vice</a:t>
            </a:r>
          </a:p>
          <a:p>
            <a:pPr algn="ctr" fontAlgn="ctr"/>
            <a:r>
              <a:rPr lang="pt-BR" sz="1200" b="1" dirty="0" smtClean="0"/>
              <a:t>REITOR </a:t>
            </a:r>
            <a:r>
              <a:rPr lang="pt-BR" sz="1200" b="1" dirty="0"/>
              <a:t>(A)</a:t>
            </a:r>
            <a:endParaRPr lang="pt-BR" sz="1200" b="1" dirty="0">
              <a:solidFill>
                <a:srgbClr val="000000"/>
              </a:solidFill>
              <a:latin typeface="Calibri" panose="020F0502020204030204" pitchFamily="34" charset="0"/>
            </a:endParaRPr>
          </a:p>
        </p:txBody>
      </p:sp>
      <p:sp>
        <p:nvSpPr>
          <p:cNvPr id="12" name="Retângulo 11"/>
          <p:cNvSpPr/>
          <p:nvPr/>
        </p:nvSpPr>
        <p:spPr>
          <a:xfrm>
            <a:off x="891922" y="1634395"/>
            <a:ext cx="1922499" cy="738664"/>
          </a:xfrm>
          <a:prstGeom prst="rect">
            <a:avLst/>
          </a:prstGeom>
          <a:ln w="15875">
            <a:solidFill>
              <a:schemeClr val="accent1">
                <a:lumMod val="50000"/>
              </a:schemeClr>
            </a:solidFill>
            <a:prstDash val="lgDash"/>
          </a:ln>
        </p:spPr>
        <p:txBody>
          <a:bodyPr wrap="square">
            <a:spAutoFit/>
          </a:bodyPr>
          <a:lstStyle/>
          <a:p>
            <a:pPr algn="ctr"/>
            <a:r>
              <a:rPr lang="pt-BR" sz="1000" dirty="0" smtClean="0"/>
              <a:t>INSTITUTO </a:t>
            </a:r>
            <a:r>
              <a:rPr lang="pt-BR" sz="1000" dirty="0"/>
              <a:t>DE APOIO AO DESENVOLVIMENTO DA UNIV. ESTADUAL VALE DO ACARAÚ - </a:t>
            </a:r>
            <a:r>
              <a:rPr lang="pt-BR" sz="1200" b="1" dirty="0"/>
              <a:t>IADE-UVA</a:t>
            </a:r>
          </a:p>
        </p:txBody>
      </p:sp>
      <p:sp>
        <p:nvSpPr>
          <p:cNvPr id="13" name="Retângulo 12"/>
          <p:cNvSpPr/>
          <p:nvPr/>
        </p:nvSpPr>
        <p:spPr>
          <a:xfrm>
            <a:off x="4615442" y="1617090"/>
            <a:ext cx="1053310" cy="461665"/>
          </a:xfrm>
          <a:prstGeom prst="rect">
            <a:avLst/>
          </a:prstGeom>
          <a:ln w="12700">
            <a:solidFill>
              <a:schemeClr val="accent1">
                <a:lumMod val="50000"/>
              </a:schemeClr>
            </a:solidFill>
          </a:ln>
        </p:spPr>
        <p:txBody>
          <a:bodyPr wrap="square">
            <a:spAutoFit/>
          </a:bodyPr>
          <a:lstStyle/>
          <a:p>
            <a:pPr algn="ctr"/>
            <a:r>
              <a:rPr lang="pt-BR" sz="1200" b="1" dirty="0"/>
              <a:t>CHEFIA DE GABINETE</a:t>
            </a:r>
          </a:p>
        </p:txBody>
      </p:sp>
      <p:sp>
        <p:nvSpPr>
          <p:cNvPr id="14" name="Retângulo 13"/>
          <p:cNvSpPr/>
          <p:nvPr/>
        </p:nvSpPr>
        <p:spPr>
          <a:xfrm>
            <a:off x="3446982" y="1616282"/>
            <a:ext cx="1053310" cy="461665"/>
          </a:xfrm>
          <a:prstGeom prst="rect">
            <a:avLst/>
          </a:prstGeom>
          <a:ln w="12700">
            <a:solidFill>
              <a:schemeClr val="accent1">
                <a:lumMod val="50000"/>
              </a:schemeClr>
            </a:solidFill>
          </a:ln>
        </p:spPr>
        <p:txBody>
          <a:bodyPr wrap="square">
            <a:spAutoFit/>
          </a:bodyPr>
          <a:lstStyle/>
          <a:p>
            <a:pPr algn="ctr"/>
            <a:r>
              <a:rPr lang="pt-BR" sz="1200" b="1" dirty="0" smtClean="0"/>
              <a:t>PROCURADORIA </a:t>
            </a:r>
            <a:r>
              <a:rPr lang="pt-BR" sz="1200" b="1" dirty="0"/>
              <a:t>JURÍDICA</a:t>
            </a:r>
          </a:p>
        </p:txBody>
      </p:sp>
      <p:sp>
        <p:nvSpPr>
          <p:cNvPr id="15" name="Retângulo 14"/>
          <p:cNvSpPr/>
          <p:nvPr/>
        </p:nvSpPr>
        <p:spPr>
          <a:xfrm>
            <a:off x="4615442" y="2074412"/>
            <a:ext cx="1053310" cy="338554"/>
          </a:xfrm>
          <a:prstGeom prst="rect">
            <a:avLst/>
          </a:prstGeom>
          <a:ln>
            <a:solidFill>
              <a:schemeClr val="accent1"/>
            </a:solidFill>
          </a:ln>
        </p:spPr>
        <p:txBody>
          <a:bodyPr wrap="square">
            <a:spAutoFit/>
          </a:bodyPr>
          <a:lstStyle/>
          <a:p>
            <a:pPr algn="ctr"/>
            <a:r>
              <a:rPr lang="pt-BR" sz="800" dirty="0"/>
              <a:t>SECRETARIA EXECUTIVA</a:t>
            </a:r>
          </a:p>
        </p:txBody>
      </p:sp>
      <p:sp>
        <p:nvSpPr>
          <p:cNvPr id="16" name="Retângulo 15"/>
          <p:cNvSpPr/>
          <p:nvPr/>
        </p:nvSpPr>
        <p:spPr>
          <a:xfrm>
            <a:off x="8389132" y="1616282"/>
            <a:ext cx="1249810" cy="430887"/>
          </a:xfrm>
          <a:prstGeom prst="rect">
            <a:avLst/>
          </a:prstGeom>
          <a:ln w="15875">
            <a:solidFill>
              <a:schemeClr val="accent1">
                <a:lumMod val="50000"/>
              </a:schemeClr>
            </a:solidFill>
            <a:prstDash val="dashDot"/>
          </a:ln>
        </p:spPr>
        <p:txBody>
          <a:bodyPr wrap="square">
            <a:spAutoFit/>
          </a:bodyPr>
          <a:lstStyle/>
          <a:p>
            <a:pPr algn="ctr"/>
            <a:r>
              <a:rPr lang="pt-BR" sz="1000" dirty="0" smtClean="0"/>
              <a:t>Ass. Com. Institucio nal – </a:t>
            </a:r>
            <a:r>
              <a:rPr lang="pt-BR" sz="1200" dirty="0" smtClean="0"/>
              <a:t>ACMI</a:t>
            </a:r>
            <a:endParaRPr lang="pt-BR" sz="1200" dirty="0"/>
          </a:p>
        </p:txBody>
      </p:sp>
      <p:sp>
        <p:nvSpPr>
          <p:cNvPr id="17" name="Retângulo 16"/>
          <p:cNvSpPr/>
          <p:nvPr/>
        </p:nvSpPr>
        <p:spPr>
          <a:xfrm>
            <a:off x="9831416" y="1616282"/>
            <a:ext cx="1249810" cy="430887"/>
          </a:xfrm>
          <a:prstGeom prst="rect">
            <a:avLst/>
          </a:prstGeom>
          <a:ln w="15875">
            <a:solidFill>
              <a:schemeClr val="accent1">
                <a:lumMod val="50000"/>
              </a:schemeClr>
            </a:solidFill>
            <a:prstDash val="dashDot"/>
          </a:ln>
        </p:spPr>
        <p:txBody>
          <a:bodyPr wrap="square">
            <a:spAutoFit/>
          </a:bodyPr>
          <a:lstStyle/>
          <a:p>
            <a:pPr algn="ctr"/>
            <a:endParaRPr lang="pt-BR" sz="500" dirty="0" smtClean="0"/>
          </a:p>
          <a:p>
            <a:pPr algn="ctr"/>
            <a:r>
              <a:rPr lang="pt-BR" sz="1200" dirty="0" smtClean="0"/>
              <a:t>EDIÇÕES UVA</a:t>
            </a:r>
          </a:p>
          <a:p>
            <a:pPr algn="ctr"/>
            <a:endParaRPr lang="pt-BR" sz="500" dirty="0"/>
          </a:p>
        </p:txBody>
      </p:sp>
      <p:sp>
        <p:nvSpPr>
          <p:cNvPr id="18" name="Retângulo 17"/>
          <p:cNvSpPr/>
          <p:nvPr/>
        </p:nvSpPr>
        <p:spPr>
          <a:xfrm>
            <a:off x="891922" y="2625793"/>
            <a:ext cx="1278384" cy="584775"/>
          </a:xfrm>
          <a:prstGeom prst="rect">
            <a:avLst/>
          </a:prstGeom>
          <a:ln w="12700">
            <a:solidFill>
              <a:schemeClr val="accent1">
                <a:lumMod val="50000"/>
              </a:schemeClr>
            </a:solidFill>
          </a:ln>
        </p:spPr>
        <p:txBody>
          <a:bodyPr wrap="square">
            <a:spAutoFit/>
          </a:bodyPr>
          <a:lstStyle/>
          <a:p>
            <a:pPr algn="ctr"/>
            <a:r>
              <a:rPr lang="pt-BR" sz="1000" dirty="0"/>
              <a:t>PRO-REITORIA DE ADMINISTRAÇÃO </a:t>
            </a:r>
            <a:endParaRPr lang="pt-BR" sz="1000" dirty="0" smtClean="0"/>
          </a:p>
          <a:p>
            <a:pPr algn="ctr"/>
            <a:r>
              <a:rPr lang="pt-BR" sz="1200" b="1" dirty="0" smtClean="0"/>
              <a:t>PROAD </a:t>
            </a:r>
            <a:endParaRPr lang="pt-BR" sz="1200" b="1" dirty="0"/>
          </a:p>
        </p:txBody>
      </p:sp>
      <p:sp>
        <p:nvSpPr>
          <p:cNvPr id="36" name="Retângulo 35"/>
          <p:cNvSpPr/>
          <p:nvPr/>
        </p:nvSpPr>
        <p:spPr>
          <a:xfrm>
            <a:off x="2262104" y="2635782"/>
            <a:ext cx="1278384" cy="584775"/>
          </a:xfrm>
          <a:prstGeom prst="rect">
            <a:avLst/>
          </a:prstGeom>
          <a:ln w="12700">
            <a:solidFill>
              <a:schemeClr val="accent1">
                <a:lumMod val="50000"/>
              </a:schemeClr>
            </a:solidFill>
          </a:ln>
        </p:spPr>
        <p:txBody>
          <a:bodyPr wrap="square">
            <a:spAutoFit/>
          </a:bodyPr>
          <a:lstStyle/>
          <a:p>
            <a:pPr algn="ctr"/>
            <a:r>
              <a:rPr lang="pt-BR" sz="1000" dirty="0"/>
              <a:t>PRO-REITORIA DE </a:t>
            </a:r>
            <a:r>
              <a:rPr lang="pt-BR" sz="1000" dirty="0" smtClean="0"/>
              <a:t>PLANEJAMENTO </a:t>
            </a:r>
          </a:p>
          <a:p>
            <a:pPr algn="ctr"/>
            <a:r>
              <a:rPr lang="pt-BR" sz="1200" b="1" dirty="0" smtClean="0"/>
              <a:t>PROPLAN</a:t>
            </a:r>
            <a:endParaRPr lang="pt-BR" sz="1200" b="1" dirty="0"/>
          </a:p>
        </p:txBody>
      </p:sp>
      <p:sp>
        <p:nvSpPr>
          <p:cNvPr id="37" name="Retângulo 36"/>
          <p:cNvSpPr/>
          <p:nvPr/>
        </p:nvSpPr>
        <p:spPr>
          <a:xfrm>
            <a:off x="4074420" y="2638276"/>
            <a:ext cx="1278384" cy="584775"/>
          </a:xfrm>
          <a:prstGeom prst="rect">
            <a:avLst/>
          </a:prstGeom>
          <a:ln w="12700">
            <a:solidFill>
              <a:schemeClr val="accent1">
                <a:lumMod val="50000"/>
              </a:schemeClr>
            </a:solidFill>
          </a:ln>
        </p:spPr>
        <p:txBody>
          <a:bodyPr wrap="square">
            <a:spAutoFit/>
          </a:bodyPr>
          <a:lstStyle/>
          <a:p>
            <a:pPr algn="ctr"/>
            <a:r>
              <a:rPr lang="pt-BR" sz="1000" dirty="0"/>
              <a:t>PRO-REITORIA DE GRADUAÇÃO </a:t>
            </a:r>
            <a:endParaRPr lang="pt-BR" sz="1000" dirty="0" smtClean="0"/>
          </a:p>
          <a:p>
            <a:pPr algn="ctr"/>
            <a:r>
              <a:rPr lang="pt-BR" sz="1200" b="1" dirty="0" smtClean="0"/>
              <a:t>PROGRAD</a:t>
            </a:r>
            <a:r>
              <a:rPr lang="pt-BR" sz="1000" dirty="0" smtClean="0"/>
              <a:t> </a:t>
            </a:r>
            <a:endParaRPr lang="pt-BR" sz="1200" dirty="0"/>
          </a:p>
        </p:txBody>
      </p:sp>
      <p:sp>
        <p:nvSpPr>
          <p:cNvPr id="38" name="Retângulo 37"/>
          <p:cNvSpPr/>
          <p:nvPr/>
        </p:nvSpPr>
        <p:spPr>
          <a:xfrm>
            <a:off x="5493131" y="2639575"/>
            <a:ext cx="1278384" cy="584775"/>
          </a:xfrm>
          <a:prstGeom prst="rect">
            <a:avLst/>
          </a:prstGeom>
          <a:ln w="12700">
            <a:solidFill>
              <a:schemeClr val="accent1">
                <a:lumMod val="50000"/>
              </a:schemeClr>
            </a:solidFill>
          </a:ln>
        </p:spPr>
        <p:txBody>
          <a:bodyPr wrap="square">
            <a:spAutoFit/>
          </a:bodyPr>
          <a:lstStyle/>
          <a:p>
            <a:pPr algn="ctr"/>
            <a:r>
              <a:rPr lang="pt-BR" sz="1000" dirty="0"/>
              <a:t>PRO-REITORIA DE </a:t>
            </a:r>
            <a:r>
              <a:rPr lang="pt-BR" sz="1000" dirty="0" smtClean="0"/>
              <a:t>EDUC. </a:t>
            </a:r>
            <a:r>
              <a:rPr lang="pt-BR" sz="1000" dirty="0"/>
              <a:t>CONTINUADA - </a:t>
            </a:r>
            <a:r>
              <a:rPr lang="pt-BR" sz="1200" b="1" dirty="0"/>
              <a:t>PROED</a:t>
            </a:r>
            <a:r>
              <a:rPr lang="pt-BR" sz="1200" dirty="0"/>
              <a:t> </a:t>
            </a:r>
          </a:p>
        </p:txBody>
      </p:sp>
      <p:sp>
        <p:nvSpPr>
          <p:cNvPr id="39" name="Retângulo 38"/>
          <p:cNvSpPr/>
          <p:nvPr/>
        </p:nvSpPr>
        <p:spPr>
          <a:xfrm>
            <a:off x="6918274" y="2638276"/>
            <a:ext cx="1278384" cy="584775"/>
          </a:xfrm>
          <a:prstGeom prst="rect">
            <a:avLst/>
          </a:prstGeom>
          <a:ln w="12700">
            <a:solidFill>
              <a:schemeClr val="accent1">
                <a:lumMod val="50000"/>
              </a:schemeClr>
            </a:solidFill>
          </a:ln>
        </p:spPr>
        <p:txBody>
          <a:bodyPr wrap="square">
            <a:spAutoFit/>
          </a:bodyPr>
          <a:lstStyle/>
          <a:p>
            <a:pPr algn="ctr"/>
            <a:r>
              <a:rPr lang="pt-BR" sz="1000" dirty="0" smtClean="0"/>
              <a:t>PRO-REIT </a:t>
            </a:r>
            <a:r>
              <a:rPr lang="pt-BR" sz="1000" dirty="0"/>
              <a:t>DE </a:t>
            </a:r>
            <a:r>
              <a:rPr lang="pt-BR" sz="1000" dirty="0" smtClean="0"/>
              <a:t>PESQ </a:t>
            </a:r>
            <a:r>
              <a:rPr lang="pt-BR" sz="1000" dirty="0"/>
              <a:t>E PÓS-GRADUAÇÃO </a:t>
            </a:r>
            <a:endParaRPr lang="pt-BR" sz="1000" dirty="0" smtClean="0"/>
          </a:p>
          <a:p>
            <a:pPr algn="ctr"/>
            <a:r>
              <a:rPr lang="pt-BR" sz="1000" dirty="0" smtClean="0"/>
              <a:t>- </a:t>
            </a:r>
            <a:r>
              <a:rPr lang="pt-BR" sz="1200" b="1" dirty="0" smtClean="0"/>
              <a:t>PRPPG</a:t>
            </a:r>
            <a:r>
              <a:rPr lang="pt-BR" sz="1000" dirty="0" smtClean="0"/>
              <a:t> </a:t>
            </a:r>
            <a:endParaRPr lang="pt-BR" sz="1200" dirty="0"/>
          </a:p>
        </p:txBody>
      </p:sp>
      <p:sp>
        <p:nvSpPr>
          <p:cNvPr id="40" name="Retângulo 39"/>
          <p:cNvSpPr/>
          <p:nvPr/>
        </p:nvSpPr>
        <p:spPr>
          <a:xfrm>
            <a:off x="8374845" y="2638791"/>
            <a:ext cx="1278384" cy="584775"/>
          </a:xfrm>
          <a:prstGeom prst="rect">
            <a:avLst/>
          </a:prstGeom>
          <a:ln w="12700">
            <a:solidFill>
              <a:schemeClr val="accent1">
                <a:lumMod val="50000"/>
              </a:schemeClr>
            </a:solidFill>
          </a:ln>
        </p:spPr>
        <p:txBody>
          <a:bodyPr wrap="square">
            <a:spAutoFit/>
          </a:bodyPr>
          <a:lstStyle/>
          <a:p>
            <a:pPr algn="ctr"/>
            <a:r>
              <a:rPr lang="pt-BR" sz="1000" dirty="0"/>
              <a:t>PRO-REITORIA DE EXTENSÃO </a:t>
            </a:r>
            <a:endParaRPr lang="pt-BR" sz="1000" dirty="0" smtClean="0"/>
          </a:p>
          <a:p>
            <a:pPr algn="ctr"/>
            <a:r>
              <a:rPr lang="pt-BR" sz="1200" b="1" dirty="0" smtClean="0"/>
              <a:t>PROEX </a:t>
            </a:r>
            <a:endParaRPr lang="pt-BR" sz="1200" b="1" dirty="0"/>
          </a:p>
        </p:txBody>
      </p:sp>
      <p:sp>
        <p:nvSpPr>
          <p:cNvPr id="41" name="Retângulo 40"/>
          <p:cNvSpPr/>
          <p:nvPr/>
        </p:nvSpPr>
        <p:spPr>
          <a:xfrm>
            <a:off x="10039088" y="2632139"/>
            <a:ext cx="1278384" cy="584775"/>
          </a:xfrm>
          <a:prstGeom prst="rect">
            <a:avLst/>
          </a:prstGeom>
          <a:ln w="12700">
            <a:solidFill>
              <a:schemeClr val="accent1">
                <a:lumMod val="50000"/>
              </a:schemeClr>
            </a:solidFill>
          </a:ln>
        </p:spPr>
        <p:txBody>
          <a:bodyPr wrap="square">
            <a:spAutoFit/>
          </a:bodyPr>
          <a:lstStyle/>
          <a:p>
            <a:pPr algn="ctr"/>
            <a:r>
              <a:rPr lang="pt-BR" sz="1000" dirty="0" smtClean="0"/>
              <a:t>PRO-REIT DE ASSUNT ESTUDANTIS - </a:t>
            </a:r>
            <a:r>
              <a:rPr lang="pt-BR" sz="1200" b="1" dirty="0"/>
              <a:t>PROARES</a:t>
            </a:r>
          </a:p>
        </p:txBody>
      </p:sp>
      <p:cxnSp>
        <p:nvCxnSpPr>
          <p:cNvPr id="42" name="Conector reto 41"/>
          <p:cNvCxnSpPr/>
          <p:nvPr/>
        </p:nvCxnSpPr>
        <p:spPr>
          <a:xfrm>
            <a:off x="3973637" y="1477827"/>
            <a:ext cx="2240799" cy="7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to 52"/>
          <p:cNvCxnSpPr/>
          <p:nvPr/>
        </p:nvCxnSpPr>
        <p:spPr>
          <a:xfrm>
            <a:off x="6214436" y="1317812"/>
            <a:ext cx="0" cy="1169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a:off x="3973637" y="1477827"/>
            <a:ext cx="0" cy="147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a:off x="5164730" y="1470423"/>
            <a:ext cx="0" cy="147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tângulo 58"/>
          <p:cNvSpPr/>
          <p:nvPr/>
        </p:nvSpPr>
        <p:spPr>
          <a:xfrm>
            <a:off x="884360" y="3211679"/>
            <a:ext cx="1278384" cy="1015663"/>
          </a:xfrm>
          <a:prstGeom prst="rect">
            <a:avLst/>
          </a:prstGeom>
          <a:ln w="12700">
            <a:solidFill>
              <a:schemeClr val="accent1">
                <a:lumMod val="50000"/>
              </a:schemeClr>
            </a:solidFill>
          </a:ln>
        </p:spPr>
        <p:txBody>
          <a:bodyPr wrap="square">
            <a:spAutoFit/>
          </a:bodyPr>
          <a:lstStyle/>
          <a:p>
            <a:r>
              <a:rPr lang="pt-BR" sz="1000" dirty="0" smtClean="0"/>
              <a:t>.Com Int. Licit. </a:t>
            </a:r>
            <a:r>
              <a:rPr lang="pt-BR" sz="1000" dirty="0"/>
              <a:t>- CIL .</a:t>
            </a:r>
            <a:r>
              <a:rPr lang="pt-BR" sz="1000" dirty="0" smtClean="0"/>
              <a:t>Depart. </a:t>
            </a:r>
            <a:r>
              <a:rPr lang="pt-BR" sz="1000" dirty="0"/>
              <a:t>Financeiro .Dep. Rec. </a:t>
            </a:r>
            <a:r>
              <a:rPr lang="pt-BR" sz="1000" dirty="0" smtClean="0"/>
              <a:t>Humanos </a:t>
            </a:r>
            <a:r>
              <a:rPr lang="pt-BR" sz="1000" dirty="0"/>
              <a:t>.Divisão de Material .Setor Transportes .</a:t>
            </a:r>
            <a:r>
              <a:rPr lang="pt-BR" sz="1000" dirty="0" smtClean="0"/>
              <a:t>Protocolo</a:t>
            </a:r>
            <a:endParaRPr lang="pt-BR" sz="1000" dirty="0"/>
          </a:p>
        </p:txBody>
      </p:sp>
      <p:sp>
        <p:nvSpPr>
          <p:cNvPr id="60" name="Retângulo 59"/>
          <p:cNvSpPr/>
          <p:nvPr/>
        </p:nvSpPr>
        <p:spPr>
          <a:xfrm>
            <a:off x="2262104" y="3222439"/>
            <a:ext cx="1278384" cy="246221"/>
          </a:xfrm>
          <a:prstGeom prst="rect">
            <a:avLst/>
          </a:prstGeom>
          <a:ln>
            <a:solidFill>
              <a:schemeClr val="accent1"/>
            </a:solidFill>
          </a:ln>
        </p:spPr>
        <p:txBody>
          <a:bodyPr wrap="square">
            <a:spAutoFit/>
          </a:bodyPr>
          <a:lstStyle/>
          <a:p>
            <a:pPr algn="ctr"/>
            <a:r>
              <a:rPr lang="pt-BR" sz="1000" dirty="0" smtClean="0"/>
              <a:t>...</a:t>
            </a:r>
            <a:endParaRPr lang="pt-BR" sz="1000" dirty="0"/>
          </a:p>
        </p:txBody>
      </p:sp>
      <p:sp>
        <p:nvSpPr>
          <p:cNvPr id="61" name="Retângulo 60"/>
          <p:cNvSpPr/>
          <p:nvPr/>
        </p:nvSpPr>
        <p:spPr>
          <a:xfrm>
            <a:off x="4077071" y="3225736"/>
            <a:ext cx="1278384" cy="553998"/>
          </a:xfrm>
          <a:prstGeom prst="rect">
            <a:avLst/>
          </a:prstGeom>
          <a:ln w="12700">
            <a:solidFill>
              <a:schemeClr val="accent1">
                <a:lumMod val="50000"/>
              </a:schemeClr>
            </a:solidFill>
          </a:ln>
        </p:spPr>
        <p:txBody>
          <a:bodyPr wrap="square">
            <a:spAutoFit/>
          </a:bodyPr>
          <a:lstStyle/>
          <a:p>
            <a:r>
              <a:rPr lang="pt-BR" sz="1000" dirty="0" smtClean="0"/>
              <a:t>.</a:t>
            </a:r>
            <a:r>
              <a:rPr lang="pt-BR" sz="1000" dirty="0"/>
              <a:t>Diretorias Centros .</a:t>
            </a:r>
            <a:r>
              <a:rPr lang="pt-BR" sz="1000" dirty="0" smtClean="0"/>
              <a:t>Coord. </a:t>
            </a:r>
            <a:r>
              <a:rPr lang="pt-BR" sz="1000" dirty="0"/>
              <a:t>Cursos .</a:t>
            </a:r>
            <a:r>
              <a:rPr lang="pt-BR" sz="1000" dirty="0" smtClean="0"/>
              <a:t>Laboratórios</a:t>
            </a:r>
            <a:endParaRPr lang="pt-BR" sz="1000" dirty="0"/>
          </a:p>
        </p:txBody>
      </p:sp>
      <p:sp>
        <p:nvSpPr>
          <p:cNvPr id="62" name="Retângulo 61"/>
          <p:cNvSpPr/>
          <p:nvPr/>
        </p:nvSpPr>
        <p:spPr>
          <a:xfrm>
            <a:off x="5492151" y="3223334"/>
            <a:ext cx="1278384" cy="246221"/>
          </a:xfrm>
          <a:prstGeom prst="rect">
            <a:avLst/>
          </a:prstGeom>
          <a:ln>
            <a:solidFill>
              <a:schemeClr val="accent1"/>
            </a:solidFill>
          </a:ln>
        </p:spPr>
        <p:txBody>
          <a:bodyPr wrap="square">
            <a:spAutoFit/>
          </a:bodyPr>
          <a:lstStyle/>
          <a:p>
            <a:pPr algn="ctr"/>
            <a:r>
              <a:rPr lang="pt-BR" sz="1000" dirty="0" smtClean="0"/>
              <a:t>...</a:t>
            </a:r>
            <a:endParaRPr lang="pt-BR" sz="1000" dirty="0"/>
          </a:p>
        </p:txBody>
      </p:sp>
      <p:sp>
        <p:nvSpPr>
          <p:cNvPr id="63" name="Retângulo 62"/>
          <p:cNvSpPr/>
          <p:nvPr/>
        </p:nvSpPr>
        <p:spPr>
          <a:xfrm>
            <a:off x="6918759" y="3220557"/>
            <a:ext cx="1278384" cy="400110"/>
          </a:xfrm>
          <a:prstGeom prst="rect">
            <a:avLst/>
          </a:prstGeom>
          <a:ln>
            <a:solidFill>
              <a:schemeClr val="accent1"/>
            </a:solidFill>
          </a:ln>
        </p:spPr>
        <p:txBody>
          <a:bodyPr wrap="square">
            <a:spAutoFit/>
          </a:bodyPr>
          <a:lstStyle/>
          <a:p>
            <a:pPr algn="ctr"/>
            <a:r>
              <a:rPr lang="pt-BR" sz="1000" dirty="0" smtClean="0"/>
              <a:t>Núcl </a:t>
            </a:r>
            <a:r>
              <a:rPr lang="pt-BR" sz="1000" dirty="0"/>
              <a:t>de </a:t>
            </a:r>
            <a:r>
              <a:rPr lang="pt-BR" sz="1000" dirty="0" smtClean="0"/>
              <a:t>Inov. Tecno lógica </a:t>
            </a:r>
            <a:r>
              <a:rPr lang="pt-BR" sz="1000" dirty="0"/>
              <a:t>e Social </a:t>
            </a:r>
            <a:r>
              <a:rPr lang="pt-BR" sz="1000" dirty="0" smtClean="0"/>
              <a:t> - NIT</a:t>
            </a:r>
            <a:endParaRPr lang="pt-BR" sz="1000" dirty="0"/>
          </a:p>
        </p:txBody>
      </p:sp>
      <p:sp>
        <p:nvSpPr>
          <p:cNvPr id="64" name="Retângulo 63"/>
          <p:cNvSpPr/>
          <p:nvPr/>
        </p:nvSpPr>
        <p:spPr>
          <a:xfrm>
            <a:off x="8369436" y="3222439"/>
            <a:ext cx="1278384" cy="246221"/>
          </a:xfrm>
          <a:prstGeom prst="rect">
            <a:avLst/>
          </a:prstGeom>
          <a:ln>
            <a:solidFill>
              <a:schemeClr val="accent1"/>
            </a:solidFill>
          </a:ln>
        </p:spPr>
        <p:txBody>
          <a:bodyPr wrap="square">
            <a:spAutoFit/>
          </a:bodyPr>
          <a:lstStyle/>
          <a:p>
            <a:r>
              <a:rPr lang="pt-BR" sz="1000" dirty="0" smtClean="0"/>
              <a:t>Depart. de CULTURA</a:t>
            </a:r>
            <a:endParaRPr lang="pt-BR" sz="1000" dirty="0"/>
          </a:p>
        </p:txBody>
      </p:sp>
      <p:sp>
        <p:nvSpPr>
          <p:cNvPr id="65" name="Retângulo 64"/>
          <p:cNvSpPr/>
          <p:nvPr/>
        </p:nvSpPr>
        <p:spPr>
          <a:xfrm>
            <a:off x="10039088" y="3213560"/>
            <a:ext cx="1278384" cy="246221"/>
          </a:xfrm>
          <a:prstGeom prst="rect">
            <a:avLst/>
          </a:prstGeom>
          <a:ln>
            <a:solidFill>
              <a:schemeClr val="accent1"/>
            </a:solidFill>
          </a:ln>
        </p:spPr>
        <p:txBody>
          <a:bodyPr wrap="square">
            <a:spAutoFit/>
          </a:bodyPr>
          <a:lstStyle/>
          <a:p>
            <a:pPr algn="ctr"/>
            <a:r>
              <a:rPr lang="pt-BR" sz="1000" dirty="0" smtClean="0"/>
              <a:t>...</a:t>
            </a:r>
            <a:endParaRPr lang="pt-BR" sz="1000" dirty="0"/>
          </a:p>
        </p:txBody>
      </p:sp>
      <p:sp>
        <p:nvSpPr>
          <p:cNvPr id="77" name="Retângulo 76"/>
          <p:cNvSpPr/>
          <p:nvPr/>
        </p:nvSpPr>
        <p:spPr>
          <a:xfrm>
            <a:off x="8374845" y="3536972"/>
            <a:ext cx="1278384" cy="400110"/>
          </a:xfrm>
          <a:prstGeom prst="rect">
            <a:avLst/>
          </a:prstGeom>
          <a:ln w="12700">
            <a:solidFill>
              <a:schemeClr val="accent1">
                <a:lumMod val="50000"/>
              </a:schemeClr>
            </a:solidFill>
          </a:ln>
        </p:spPr>
        <p:txBody>
          <a:bodyPr wrap="square">
            <a:spAutoFit/>
          </a:bodyPr>
          <a:lstStyle/>
          <a:p>
            <a:r>
              <a:rPr lang="pt-BR" sz="1000" dirty="0" smtClean="0"/>
              <a:t>MEMOR. ENS. SUP.  DE SOBRAL – </a:t>
            </a:r>
            <a:r>
              <a:rPr lang="pt-BR" sz="1000" i="1" dirty="0" smtClean="0"/>
              <a:t>MESS</a:t>
            </a:r>
            <a:endParaRPr lang="pt-BR" sz="1000" i="1" dirty="0"/>
          </a:p>
        </p:txBody>
      </p:sp>
      <p:sp>
        <p:nvSpPr>
          <p:cNvPr id="79" name="Retângulo 78"/>
          <p:cNvSpPr/>
          <p:nvPr/>
        </p:nvSpPr>
        <p:spPr>
          <a:xfrm>
            <a:off x="4074420" y="3827232"/>
            <a:ext cx="1278384" cy="400110"/>
          </a:xfrm>
          <a:prstGeom prst="rect">
            <a:avLst/>
          </a:prstGeom>
          <a:ln w="12700">
            <a:solidFill>
              <a:schemeClr val="accent1">
                <a:lumMod val="50000"/>
              </a:schemeClr>
            </a:solidFill>
          </a:ln>
        </p:spPr>
        <p:txBody>
          <a:bodyPr wrap="square">
            <a:spAutoFit/>
          </a:bodyPr>
          <a:lstStyle/>
          <a:p>
            <a:pPr algn="ctr"/>
            <a:r>
              <a:rPr lang="pt-BR" sz="1000" dirty="0" smtClean="0"/>
              <a:t>BIBLIOT. CENTRAL (</a:t>
            </a:r>
            <a:r>
              <a:rPr lang="pt-BR" sz="1000" dirty="0"/>
              <a:t>e 03 Setoriais)</a:t>
            </a:r>
          </a:p>
        </p:txBody>
      </p:sp>
      <p:sp>
        <p:nvSpPr>
          <p:cNvPr id="80" name="Retângulo 79"/>
          <p:cNvSpPr/>
          <p:nvPr/>
        </p:nvSpPr>
        <p:spPr>
          <a:xfrm>
            <a:off x="4074420" y="4275108"/>
            <a:ext cx="1278384" cy="400110"/>
          </a:xfrm>
          <a:prstGeom prst="rect">
            <a:avLst/>
          </a:prstGeom>
          <a:ln w="12700">
            <a:solidFill>
              <a:schemeClr val="accent1">
                <a:lumMod val="50000"/>
              </a:schemeClr>
            </a:solidFill>
          </a:ln>
        </p:spPr>
        <p:txBody>
          <a:bodyPr wrap="square">
            <a:spAutoFit/>
          </a:bodyPr>
          <a:lstStyle/>
          <a:p>
            <a:pPr algn="ctr"/>
            <a:r>
              <a:rPr lang="pt-BR" sz="1000" dirty="0" smtClean="0"/>
              <a:t>NÚCLEO DE EDUC À DISTANCIA - NEAD</a:t>
            </a:r>
          </a:p>
        </p:txBody>
      </p:sp>
      <p:sp>
        <p:nvSpPr>
          <p:cNvPr id="81" name="Retângulo 80"/>
          <p:cNvSpPr/>
          <p:nvPr/>
        </p:nvSpPr>
        <p:spPr>
          <a:xfrm>
            <a:off x="4074420" y="4722984"/>
            <a:ext cx="1278384" cy="400110"/>
          </a:xfrm>
          <a:prstGeom prst="rect">
            <a:avLst/>
          </a:prstGeom>
          <a:ln w="12700">
            <a:solidFill>
              <a:schemeClr val="accent1">
                <a:lumMod val="50000"/>
              </a:schemeClr>
            </a:solidFill>
          </a:ln>
        </p:spPr>
        <p:txBody>
          <a:bodyPr wrap="square">
            <a:spAutoFit/>
          </a:bodyPr>
          <a:lstStyle/>
          <a:p>
            <a:pPr algn="ctr"/>
            <a:r>
              <a:rPr lang="pt-BR" sz="1000" dirty="0"/>
              <a:t>LABORATÓRIO 's (...) - ensino</a:t>
            </a:r>
          </a:p>
        </p:txBody>
      </p:sp>
      <p:sp>
        <p:nvSpPr>
          <p:cNvPr id="82" name="Retângulo 81"/>
          <p:cNvSpPr/>
          <p:nvPr/>
        </p:nvSpPr>
        <p:spPr>
          <a:xfrm>
            <a:off x="880740" y="4275108"/>
            <a:ext cx="1278384" cy="400110"/>
          </a:xfrm>
          <a:prstGeom prst="rect">
            <a:avLst/>
          </a:prstGeom>
          <a:ln w="12700">
            <a:solidFill>
              <a:schemeClr val="accent1">
                <a:lumMod val="50000"/>
              </a:schemeClr>
            </a:solidFill>
          </a:ln>
        </p:spPr>
        <p:txBody>
          <a:bodyPr wrap="square">
            <a:spAutoFit/>
          </a:bodyPr>
          <a:lstStyle/>
          <a:p>
            <a:pPr algn="ctr"/>
            <a:r>
              <a:rPr lang="pt-BR" sz="1000" dirty="0" smtClean="0"/>
              <a:t>PREFEITURAS DOS (04) </a:t>
            </a:r>
            <a:r>
              <a:rPr lang="pt-BR" sz="1000" i="1" dirty="0" smtClean="0"/>
              <a:t>CAMPI</a:t>
            </a:r>
          </a:p>
        </p:txBody>
      </p:sp>
      <p:sp>
        <p:nvSpPr>
          <p:cNvPr id="83" name="Retângulo 82"/>
          <p:cNvSpPr/>
          <p:nvPr/>
        </p:nvSpPr>
        <p:spPr>
          <a:xfrm>
            <a:off x="891922" y="4736458"/>
            <a:ext cx="1278384" cy="400110"/>
          </a:xfrm>
          <a:prstGeom prst="rect">
            <a:avLst/>
          </a:prstGeom>
          <a:ln w="12700">
            <a:solidFill>
              <a:schemeClr val="accent1">
                <a:lumMod val="50000"/>
              </a:schemeClr>
            </a:solidFill>
          </a:ln>
        </p:spPr>
        <p:txBody>
          <a:bodyPr wrap="square">
            <a:spAutoFit/>
          </a:bodyPr>
          <a:lstStyle/>
          <a:p>
            <a:pPr algn="ctr"/>
            <a:r>
              <a:rPr lang="pt-BR" sz="1000" dirty="0" smtClean="0"/>
              <a:t>Núc</a:t>
            </a:r>
            <a:r>
              <a:rPr lang="pt-BR" sz="1000" dirty="0"/>
              <a:t>. d</a:t>
            </a:r>
            <a:r>
              <a:rPr lang="pt-BR" sz="1000" dirty="0" smtClean="0"/>
              <a:t>e Tecnologia </a:t>
            </a:r>
            <a:r>
              <a:rPr lang="pt-BR" sz="1000" dirty="0"/>
              <a:t>da </a:t>
            </a:r>
            <a:r>
              <a:rPr lang="pt-BR" sz="1000" dirty="0" smtClean="0"/>
              <a:t>Informação </a:t>
            </a:r>
            <a:r>
              <a:rPr lang="pt-BR" sz="1000" dirty="0"/>
              <a:t>- NTI</a:t>
            </a:r>
            <a:endParaRPr lang="pt-BR" sz="500" dirty="0"/>
          </a:p>
        </p:txBody>
      </p:sp>
      <p:sp>
        <p:nvSpPr>
          <p:cNvPr id="84" name="Retângulo 83"/>
          <p:cNvSpPr/>
          <p:nvPr/>
        </p:nvSpPr>
        <p:spPr>
          <a:xfrm>
            <a:off x="880740" y="5197738"/>
            <a:ext cx="1278384" cy="400110"/>
          </a:xfrm>
          <a:prstGeom prst="rect">
            <a:avLst/>
          </a:prstGeom>
          <a:ln w="12700">
            <a:solidFill>
              <a:schemeClr val="accent1">
                <a:lumMod val="50000"/>
              </a:schemeClr>
            </a:solidFill>
          </a:ln>
        </p:spPr>
        <p:txBody>
          <a:bodyPr wrap="square">
            <a:spAutoFit/>
          </a:bodyPr>
          <a:lstStyle/>
          <a:p>
            <a:pPr algn="ctr"/>
            <a:endParaRPr lang="pt-BR" sz="500" dirty="0" smtClean="0"/>
          </a:p>
          <a:p>
            <a:pPr algn="ctr"/>
            <a:r>
              <a:rPr lang="pt-BR" sz="1000" dirty="0"/>
              <a:t>AUDITÓRIO </a:t>
            </a:r>
            <a:r>
              <a:rPr lang="pt-BR" sz="1000" dirty="0" smtClean="0"/>
              <a:t>CENTRAL</a:t>
            </a:r>
          </a:p>
          <a:p>
            <a:pPr algn="ctr"/>
            <a:endParaRPr lang="pt-BR" sz="500" dirty="0"/>
          </a:p>
        </p:txBody>
      </p:sp>
      <p:sp>
        <p:nvSpPr>
          <p:cNvPr id="85" name="Retângulo 84"/>
          <p:cNvSpPr/>
          <p:nvPr/>
        </p:nvSpPr>
        <p:spPr>
          <a:xfrm>
            <a:off x="8360558" y="3987744"/>
            <a:ext cx="1278384" cy="400110"/>
          </a:xfrm>
          <a:prstGeom prst="rect">
            <a:avLst/>
          </a:prstGeom>
          <a:ln w="12700">
            <a:solidFill>
              <a:schemeClr val="accent1">
                <a:lumMod val="50000"/>
              </a:schemeClr>
            </a:solidFill>
          </a:ln>
        </p:spPr>
        <p:txBody>
          <a:bodyPr wrap="square">
            <a:spAutoFit/>
          </a:bodyPr>
          <a:lstStyle/>
          <a:p>
            <a:pPr algn="ctr"/>
            <a:endParaRPr lang="pt-BR" sz="500" dirty="0" smtClean="0"/>
          </a:p>
          <a:p>
            <a:pPr algn="ctr"/>
            <a:r>
              <a:rPr lang="pt-BR" sz="1000" dirty="0"/>
              <a:t>MUSEU DOM </a:t>
            </a:r>
            <a:r>
              <a:rPr lang="pt-BR" sz="1000" dirty="0" smtClean="0"/>
              <a:t>JOSÉ</a:t>
            </a:r>
          </a:p>
          <a:p>
            <a:pPr algn="ctr"/>
            <a:endParaRPr lang="pt-BR" sz="500" dirty="0"/>
          </a:p>
        </p:txBody>
      </p:sp>
      <p:sp>
        <p:nvSpPr>
          <p:cNvPr id="86" name="Retângulo 85"/>
          <p:cNvSpPr/>
          <p:nvPr/>
        </p:nvSpPr>
        <p:spPr>
          <a:xfrm>
            <a:off x="8366948" y="4430159"/>
            <a:ext cx="1278384" cy="400110"/>
          </a:xfrm>
          <a:prstGeom prst="rect">
            <a:avLst/>
          </a:prstGeom>
          <a:solidFill>
            <a:srgbClr val="FFFF00"/>
          </a:solidFill>
          <a:ln w="12700">
            <a:solidFill>
              <a:schemeClr val="accent1">
                <a:lumMod val="50000"/>
              </a:schemeClr>
            </a:solidFill>
          </a:ln>
        </p:spPr>
        <p:txBody>
          <a:bodyPr wrap="square">
            <a:spAutoFit/>
          </a:bodyPr>
          <a:lstStyle/>
          <a:p>
            <a:pPr algn="ctr"/>
            <a:r>
              <a:rPr lang="pt-BR" sz="1000" b="1" dirty="0" smtClean="0"/>
              <a:t>Incub</a:t>
            </a:r>
            <a:r>
              <a:rPr lang="pt-BR" sz="1000" b="1" dirty="0"/>
              <a:t>. IEES-UVA &amp; LABORSOL</a:t>
            </a:r>
            <a:endParaRPr lang="pt-BR" sz="500" b="1" dirty="0"/>
          </a:p>
        </p:txBody>
      </p:sp>
      <p:sp>
        <p:nvSpPr>
          <p:cNvPr id="87" name="Retângulo 86"/>
          <p:cNvSpPr/>
          <p:nvPr/>
        </p:nvSpPr>
        <p:spPr>
          <a:xfrm>
            <a:off x="8360558" y="4872574"/>
            <a:ext cx="1278384" cy="400110"/>
          </a:xfrm>
          <a:prstGeom prst="rect">
            <a:avLst/>
          </a:prstGeom>
          <a:ln w="12700">
            <a:solidFill>
              <a:schemeClr val="accent1">
                <a:lumMod val="50000"/>
              </a:schemeClr>
            </a:solidFill>
          </a:ln>
        </p:spPr>
        <p:txBody>
          <a:bodyPr wrap="square">
            <a:spAutoFit/>
          </a:bodyPr>
          <a:lstStyle/>
          <a:p>
            <a:pPr algn="ctr"/>
            <a:r>
              <a:rPr lang="pt-BR" sz="1000" dirty="0" smtClean="0"/>
              <a:t>Núcleo de Línguas Estrangeiras - </a:t>
            </a:r>
            <a:r>
              <a:rPr lang="pt-BR" sz="1000" i="1" dirty="0"/>
              <a:t>NUCLE</a:t>
            </a:r>
            <a:endParaRPr lang="pt-BR" sz="500" i="1" dirty="0"/>
          </a:p>
        </p:txBody>
      </p:sp>
      <p:sp>
        <p:nvSpPr>
          <p:cNvPr id="88" name="Retângulo 87"/>
          <p:cNvSpPr/>
          <p:nvPr/>
        </p:nvSpPr>
        <p:spPr>
          <a:xfrm>
            <a:off x="8360558" y="5324505"/>
            <a:ext cx="1278384" cy="400110"/>
          </a:xfrm>
          <a:prstGeom prst="rect">
            <a:avLst/>
          </a:prstGeom>
          <a:ln w="12700">
            <a:solidFill>
              <a:schemeClr val="accent1">
                <a:lumMod val="50000"/>
              </a:schemeClr>
            </a:solidFill>
          </a:ln>
        </p:spPr>
        <p:txBody>
          <a:bodyPr wrap="square">
            <a:spAutoFit/>
          </a:bodyPr>
          <a:lstStyle/>
          <a:p>
            <a:pPr algn="ctr"/>
            <a:r>
              <a:rPr lang="pt-BR" sz="1000" dirty="0" smtClean="0"/>
              <a:t>Academia de </a:t>
            </a:r>
            <a:r>
              <a:rPr lang="pt-BR" sz="1000" dirty="0"/>
              <a:t>Ginástica - AGIS</a:t>
            </a:r>
            <a:endParaRPr lang="pt-BR" sz="500" dirty="0"/>
          </a:p>
        </p:txBody>
      </p:sp>
      <p:sp>
        <p:nvSpPr>
          <p:cNvPr id="89" name="Retângulo 88"/>
          <p:cNvSpPr/>
          <p:nvPr/>
        </p:nvSpPr>
        <p:spPr>
          <a:xfrm>
            <a:off x="8360558" y="5776436"/>
            <a:ext cx="1278384" cy="323165"/>
          </a:xfrm>
          <a:prstGeom prst="rect">
            <a:avLst/>
          </a:prstGeom>
          <a:ln w="12700">
            <a:solidFill>
              <a:schemeClr val="accent1">
                <a:lumMod val="50000"/>
              </a:schemeClr>
            </a:solidFill>
          </a:ln>
        </p:spPr>
        <p:txBody>
          <a:bodyPr wrap="square">
            <a:spAutoFit/>
          </a:bodyPr>
          <a:lstStyle/>
          <a:p>
            <a:pPr algn="ctr"/>
            <a:endParaRPr lang="pt-BR" sz="500" dirty="0" smtClean="0"/>
          </a:p>
          <a:p>
            <a:pPr algn="ctr"/>
            <a:r>
              <a:rPr lang="pt-BR" sz="1000" dirty="0"/>
              <a:t>Cursinho </a:t>
            </a:r>
            <a:r>
              <a:rPr lang="pt-BR" sz="1000" dirty="0" smtClean="0"/>
              <a:t>PREVEST</a:t>
            </a:r>
            <a:endParaRPr lang="pt-BR" sz="500" dirty="0"/>
          </a:p>
        </p:txBody>
      </p:sp>
      <p:sp>
        <p:nvSpPr>
          <p:cNvPr id="90" name="Retângulo 89"/>
          <p:cNvSpPr/>
          <p:nvPr/>
        </p:nvSpPr>
        <p:spPr>
          <a:xfrm>
            <a:off x="6918274" y="3673855"/>
            <a:ext cx="1278384" cy="400110"/>
          </a:xfrm>
          <a:prstGeom prst="rect">
            <a:avLst/>
          </a:prstGeom>
          <a:ln w="12700">
            <a:solidFill>
              <a:schemeClr val="accent1">
                <a:lumMod val="50000"/>
              </a:schemeClr>
            </a:solidFill>
          </a:ln>
        </p:spPr>
        <p:txBody>
          <a:bodyPr wrap="square">
            <a:spAutoFit/>
          </a:bodyPr>
          <a:lstStyle/>
          <a:p>
            <a:pPr algn="ctr"/>
            <a:endParaRPr lang="pt-BR" sz="500" dirty="0" smtClean="0"/>
          </a:p>
          <a:p>
            <a:pPr algn="ctr"/>
            <a:r>
              <a:rPr lang="pt-BR" sz="1000" dirty="0"/>
              <a:t>FAZ. </a:t>
            </a:r>
            <a:r>
              <a:rPr lang="pt-BR" sz="1000" dirty="0" smtClean="0"/>
              <a:t>EXPERIMENTAL</a:t>
            </a:r>
          </a:p>
          <a:p>
            <a:pPr algn="ctr"/>
            <a:endParaRPr lang="pt-BR" sz="500" dirty="0"/>
          </a:p>
        </p:txBody>
      </p:sp>
      <p:sp>
        <p:nvSpPr>
          <p:cNvPr id="91" name="Retângulo 90"/>
          <p:cNvSpPr/>
          <p:nvPr/>
        </p:nvSpPr>
        <p:spPr>
          <a:xfrm>
            <a:off x="6918274" y="4128791"/>
            <a:ext cx="1278384" cy="400110"/>
          </a:xfrm>
          <a:prstGeom prst="rect">
            <a:avLst/>
          </a:prstGeom>
          <a:ln w="12700">
            <a:solidFill>
              <a:schemeClr val="accent1">
                <a:lumMod val="50000"/>
              </a:schemeClr>
            </a:solidFill>
          </a:ln>
        </p:spPr>
        <p:txBody>
          <a:bodyPr wrap="square">
            <a:spAutoFit/>
          </a:bodyPr>
          <a:lstStyle/>
          <a:p>
            <a:pPr algn="ctr"/>
            <a:endParaRPr lang="pt-BR" sz="500" dirty="0" smtClean="0"/>
          </a:p>
          <a:p>
            <a:pPr algn="ctr"/>
            <a:r>
              <a:rPr lang="pt-BR" sz="1000" dirty="0" smtClean="0"/>
              <a:t>MEDUC</a:t>
            </a:r>
          </a:p>
          <a:p>
            <a:pPr algn="ctr"/>
            <a:endParaRPr lang="pt-BR" sz="500" dirty="0"/>
          </a:p>
        </p:txBody>
      </p:sp>
      <p:sp>
        <p:nvSpPr>
          <p:cNvPr id="92" name="Retângulo 91"/>
          <p:cNvSpPr/>
          <p:nvPr/>
        </p:nvSpPr>
        <p:spPr>
          <a:xfrm>
            <a:off x="6918274" y="4583727"/>
            <a:ext cx="1278384" cy="400110"/>
          </a:xfrm>
          <a:prstGeom prst="rect">
            <a:avLst/>
          </a:prstGeom>
          <a:ln w="12700">
            <a:solidFill>
              <a:schemeClr val="accent1">
                <a:lumMod val="50000"/>
              </a:schemeClr>
            </a:solidFill>
          </a:ln>
        </p:spPr>
        <p:txBody>
          <a:bodyPr wrap="square">
            <a:spAutoFit/>
          </a:bodyPr>
          <a:lstStyle/>
          <a:p>
            <a:pPr algn="ctr"/>
            <a:r>
              <a:rPr lang="pt-BR" sz="1000" dirty="0" smtClean="0"/>
              <a:t>GEPECJU </a:t>
            </a:r>
            <a:r>
              <a:rPr lang="pt-BR" sz="1000" dirty="0"/>
              <a:t>* (e JUVRURAL)</a:t>
            </a:r>
            <a:endParaRPr lang="pt-BR" sz="500" dirty="0"/>
          </a:p>
        </p:txBody>
      </p:sp>
      <p:sp>
        <p:nvSpPr>
          <p:cNvPr id="93" name="Retângulo 92"/>
          <p:cNvSpPr/>
          <p:nvPr/>
        </p:nvSpPr>
        <p:spPr>
          <a:xfrm>
            <a:off x="6918274" y="5038663"/>
            <a:ext cx="1278384" cy="400110"/>
          </a:xfrm>
          <a:prstGeom prst="rect">
            <a:avLst/>
          </a:prstGeom>
          <a:ln w="12700">
            <a:solidFill>
              <a:schemeClr val="accent1">
                <a:lumMod val="50000"/>
              </a:schemeClr>
            </a:solidFill>
          </a:ln>
        </p:spPr>
        <p:txBody>
          <a:bodyPr wrap="square">
            <a:spAutoFit/>
          </a:bodyPr>
          <a:lstStyle/>
          <a:p>
            <a:pPr algn="ctr"/>
            <a:endParaRPr lang="pt-BR" sz="500" dirty="0" smtClean="0"/>
          </a:p>
          <a:p>
            <a:pPr algn="ctr"/>
            <a:r>
              <a:rPr lang="pt-BR" sz="1000" dirty="0" smtClean="0"/>
              <a:t>HERBÁREO</a:t>
            </a:r>
          </a:p>
          <a:p>
            <a:pPr algn="ctr"/>
            <a:endParaRPr lang="pt-BR" sz="500" dirty="0"/>
          </a:p>
        </p:txBody>
      </p:sp>
      <p:sp>
        <p:nvSpPr>
          <p:cNvPr id="94" name="Retângulo 93"/>
          <p:cNvSpPr/>
          <p:nvPr/>
        </p:nvSpPr>
        <p:spPr>
          <a:xfrm>
            <a:off x="880740" y="5649576"/>
            <a:ext cx="1278384" cy="400110"/>
          </a:xfrm>
          <a:prstGeom prst="rect">
            <a:avLst/>
          </a:prstGeom>
          <a:ln w="12700">
            <a:solidFill>
              <a:schemeClr val="accent1">
                <a:lumMod val="50000"/>
              </a:schemeClr>
            </a:solidFill>
          </a:ln>
        </p:spPr>
        <p:txBody>
          <a:bodyPr wrap="square">
            <a:spAutoFit/>
          </a:bodyPr>
          <a:lstStyle/>
          <a:p>
            <a:pPr algn="ctr"/>
            <a:r>
              <a:rPr lang="pt-BR" sz="1000" dirty="0" smtClean="0"/>
              <a:t>SALA DE VÍDEO </a:t>
            </a:r>
            <a:r>
              <a:rPr lang="pt-BR" sz="1000" dirty="0"/>
              <a:t>- CONFERÊNCIA</a:t>
            </a:r>
            <a:endParaRPr lang="pt-BR" sz="500" dirty="0"/>
          </a:p>
        </p:txBody>
      </p:sp>
      <p:pic>
        <p:nvPicPr>
          <p:cNvPr id="95" name="Imagem 94" descr="C:\Users\Guedes\Documents\0_SISTEMARQUIVO CG final2011-12 (re)inicia131207\0 RAZ-iees.1a a entLSol 2014.1 a IEEScoop ABRUEM\untitled.png"/>
          <p:cNvPicPr/>
          <p:nvPr/>
        </p:nvPicPr>
        <p:blipFill>
          <a:blip r:embed="rId2">
            <a:extLst>
              <a:ext uri="{28A0092B-C50C-407E-A947-70E740481C1C}">
                <a14:useLocalDpi xmlns:a14="http://schemas.microsoft.com/office/drawing/2010/main" val="0"/>
              </a:ext>
            </a:extLst>
          </a:blip>
          <a:srcRect/>
          <a:stretch>
            <a:fillRect/>
          </a:stretch>
        </p:blipFill>
        <p:spPr bwMode="auto">
          <a:xfrm>
            <a:off x="880740" y="232329"/>
            <a:ext cx="905510" cy="1136650"/>
          </a:xfrm>
          <a:prstGeom prst="rect">
            <a:avLst/>
          </a:prstGeom>
          <a:noFill/>
          <a:ln>
            <a:noFill/>
          </a:ln>
        </p:spPr>
      </p:pic>
      <p:sp>
        <p:nvSpPr>
          <p:cNvPr id="97" name="Retângulo 96"/>
          <p:cNvSpPr/>
          <p:nvPr/>
        </p:nvSpPr>
        <p:spPr>
          <a:xfrm>
            <a:off x="880740" y="6101414"/>
            <a:ext cx="1278384" cy="400110"/>
          </a:xfrm>
          <a:prstGeom prst="rect">
            <a:avLst/>
          </a:prstGeom>
          <a:ln w="12700">
            <a:solidFill>
              <a:schemeClr val="accent1">
                <a:lumMod val="50000"/>
              </a:schemeClr>
            </a:solidFill>
          </a:ln>
        </p:spPr>
        <p:txBody>
          <a:bodyPr wrap="square">
            <a:spAutoFit/>
          </a:bodyPr>
          <a:lstStyle/>
          <a:p>
            <a:pPr algn="ctr"/>
            <a:endParaRPr lang="pt-BR" sz="500" dirty="0" smtClean="0"/>
          </a:p>
          <a:p>
            <a:pPr algn="ctr"/>
            <a:r>
              <a:rPr lang="pt-BR" sz="1000" dirty="0" smtClean="0"/>
              <a:t>NDC</a:t>
            </a:r>
          </a:p>
          <a:p>
            <a:pPr algn="ctr"/>
            <a:endParaRPr lang="pt-BR" sz="500" dirty="0"/>
          </a:p>
        </p:txBody>
      </p:sp>
      <p:sp>
        <p:nvSpPr>
          <p:cNvPr id="102" name="Retângulo 101"/>
          <p:cNvSpPr/>
          <p:nvPr/>
        </p:nvSpPr>
        <p:spPr>
          <a:xfrm>
            <a:off x="9775638" y="4233623"/>
            <a:ext cx="1670503" cy="553998"/>
          </a:xfrm>
          <a:prstGeom prst="rect">
            <a:avLst/>
          </a:prstGeom>
          <a:solidFill>
            <a:schemeClr val="accent4">
              <a:lumMod val="20000"/>
              <a:lumOff val="80000"/>
            </a:schemeClr>
          </a:solidFill>
        </p:spPr>
        <p:txBody>
          <a:bodyPr wrap="square">
            <a:spAutoFit/>
          </a:bodyPr>
          <a:lstStyle/>
          <a:p>
            <a:pPr algn="just"/>
            <a:r>
              <a:rPr lang="pt-BR" sz="1000" b="1" dirty="0" smtClean="0"/>
              <a:t>Obs.3: </a:t>
            </a:r>
            <a:r>
              <a:rPr lang="pt-BR" sz="1000" b="1" dirty="0"/>
              <a:t>A Incubadora </a:t>
            </a:r>
            <a:r>
              <a:rPr lang="pt-BR" sz="1000" b="1" dirty="0" smtClean="0"/>
              <a:t>IEES -</a:t>
            </a:r>
            <a:r>
              <a:rPr lang="pt-BR" sz="1000" b="1" dirty="0"/>
              <a:t>UVA assumiu trabalhar em "</a:t>
            </a:r>
            <a:r>
              <a:rPr lang="pt-BR" sz="1000" b="1" dirty="0" smtClean="0"/>
              <a:t>moldes cooperativos</a:t>
            </a:r>
            <a:r>
              <a:rPr lang="pt-BR" sz="1000" b="1" dirty="0"/>
              <a:t>".</a:t>
            </a:r>
          </a:p>
        </p:txBody>
      </p:sp>
      <p:sp>
        <p:nvSpPr>
          <p:cNvPr id="103" name="Retângulo 102"/>
          <p:cNvSpPr/>
          <p:nvPr/>
        </p:nvSpPr>
        <p:spPr>
          <a:xfrm>
            <a:off x="2515442" y="5332992"/>
            <a:ext cx="4044130" cy="400110"/>
          </a:xfrm>
          <a:prstGeom prst="rect">
            <a:avLst/>
          </a:prstGeom>
          <a:solidFill>
            <a:schemeClr val="accent4">
              <a:lumMod val="20000"/>
              <a:lumOff val="80000"/>
            </a:schemeClr>
          </a:solidFill>
        </p:spPr>
        <p:txBody>
          <a:bodyPr wrap="square">
            <a:spAutoFit/>
          </a:bodyPr>
          <a:lstStyle/>
          <a:p>
            <a:pPr algn="just"/>
            <a:r>
              <a:rPr lang="pt-BR" sz="1000" b="1" dirty="0"/>
              <a:t>Obs.1: as unidades administrativas abaixo de Pró-Reitorias, a elas se vinculam ou subordinam.</a:t>
            </a:r>
          </a:p>
        </p:txBody>
      </p:sp>
      <p:cxnSp>
        <p:nvCxnSpPr>
          <p:cNvPr id="104" name="Conector reto 103"/>
          <p:cNvCxnSpPr/>
          <p:nvPr/>
        </p:nvCxnSpPr>
        <p:spPr>
          <a:xfrm flipH="1" flipV="1">
            <a:off x="7235995" y="1048575"/>
            <a:ext cx="1273518" cy="3692088"/>
          </a:xfrm>
          <a:prstGeom prst="line">
            <a:avLst/>
          </a:prstGeom>
          <a:ln w="19050">
            <a:solidFill>
              <a:schemeClr val="accent5">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106" name="Conector reto 105"/>
          <p:cNvCxnSpPr/>
          <p:nvPr/>
        </p:nvCxnSpPr>
        <p:spPr>
          <a:xfrm flipV="1">
            <a:off x="8516880" y="3103394"/>
            <a:ext cx="1091131" cy="1617515"/>
          </a:xfrm>
          <a:prstGeom prst="line">
            <a:avLst/>
          </a:prstGeom>
          <a:ln w="19050">
            <a:solidFill>
              <a:schemeClr val="accent2">
                <a:lumMod val="50000"/>
              </a:schemeClr>
            </a:solidFill>
            <a:prstDash val="lgDash"/>
            <a:tailEnd type="oval"/>
          </a:ln>
        </p:spPr>
        <p:style>
          <a:lnRef idx="1">
            <a:schemeClr val="accent1"/>
          </a:lnRef>
          <a:fillRef idx="0">
            <a:schemeClr val="accent1"/>
          </a:fillRef>
          <a:effectRef idx="0">
            <a:schemeClr val="accent1"/>
          </a:effectRef>
          <a:fontRef idx="minor">
            <a:schemeClr val="tx1"/>
          </a:fontRef>
        </p:style>
      </p:cxnSp>
      <p:cxnSp>
        <p:nvCxnSpPr>
          <p:cNvPr id="108" name="Conector reto 107"/>
          <p:cNvCxnSpPr/>
          <p:nvPr/>
        </p:nvCxnSpPr>
        <p:spPr>
          <a:xfrm flipH="1" flipV="1">
            <a:off x="6934435" y="2673983"/>
            <a:ext cx="1575950" cy="2046926"/>
          </a:xfrm>
          <a:prstGeom prst="line">
            <a:avLst/>
          </a:prstGeom>
          <a:ln w="19050">
            <a:solidFill>
              <a:schemeClr val="accent2">
                <a:lumMod val="50000"/>
              </a:schemeClr>
            </a:solidFill>
            <a:prstDash val="lgDash"/>
            <a:tailEnd type="oval"/>
          </a:ln>
        </p:spPr>
        <p:style>
          <a:lnRef idx="1">
            <a:schemeClr val="accent1"/>
          </a:lnRef>
          <a:fillRef idx="0">
            <a:schemeClr val="accent1"/>
          </a:fillRef>
          <a:effectRef idx="0">
            <a:schemeClr val="accent1"/>
          </a:effectRef>
          <a:fontRef idx="minor">
            <a:schemeClr val="tx1"/>
          </a:fontRef>
        </p:style>
      </p:cxnSp>
      <p:cxnSp>
        <p:nvCxnSpPr>
          <p:cNvPr id="111" name="Conector reto 110"/>
          <p:cNvCxnSpPr/>
          <p:nvPr/>
        </p:nvCxnSpPr>
        <p:spPr>
          <a:xfrm flipH="1" flipV="1">
            <a:off x="5092985" y="3125682"/>
            <a:ext cx="3422915" cy="1612211"/>
          </a:xfrm>
          <a:prstGeom prst="line">
            <a:avLst/>
          </a:prstGeom>
          <a:ln w="19050">
            <a:solidFill>
              <a:schemeClr val="accent2">
                <a:lumMod val="50000"/>
              </a:schemeClr>
            </a:solidFill>
            <a:prstDash val="lgDash"/>
            <a:tailEnd type="oval"/>
          </a:ln>
        </p:spPr>
        <p:style>
          <a:lnRef idx="1">
            <a:schemeClr val="accent1"/>
          </a:lnRef>
          <a:fillRef idx="0">
            <a:schemeClr val="accent1"/>
          </a:fillRef>
          <a:effectRef idx="0">
            <a:schemeClr val="accent1"/>
          </a:effectRef>
          <a:fontRef idx="minor">
            <a:schemeClr val="tx1"/>
          </a:fontRef>
        </p:style>
      </p:cxnSp>
      <p:cxnSp>
        <p:nvCxnSpPr>
          <p:cNvPr id="117" name="Conector reto 116"/>
          <p:cNvCxnSpPr/>
          <p:nvPr/>
        </p:nvCxnSpPr>
        <p:spPr>
          <a:xfrm>
            <a:off x="2515442" y="6166253"/>
            <a:ext cx="1293078" cy="0"/>
          </a:xfrm>
          <a:prstGeom prst="line">
            <a:avLst/>
          </a:prstGeom>
          <a:ln w="19050">
            <a:solidFill>
              <a:schemeClr val="accent2">
                <a:lumMod val="50000"/>
              </a:schemeClr>
            </a:solidFill>
            <a:prstDash val="lgDash"/>
            <a:tailEnd type="oval"/>
          </a:ln>
        </p:spPr>
        <p:style>
          <a:lnRef idx="1">
            <a:schemeClr val="accent1"/>
          </a:lnRef>
          <a:fillRef idx="0">
            <a:schemeClr val="accent1"/>
          </a:fillRef>
          <a:effectRef idx="0">
            <a:schemeClr val="accent1"/>
          </a:effectRef>
          <a:fontRef idx="minor">
            <a:schemeClr val="tx1"/>
          </a:fontRef>
        </p:style>
      </p:cxnSp>
      <p:cxnSp>
        <p:nvCxnSpPr>
          <p:cNvPr id="121" name="Conector reto 120"/>
          <p:cNvCxnSpPr/>
          <p:nvPr/>
        </p:nvCxnSpPr>
        <p:spPr>
          <a:xfrm>
            <a:off x="2515442" y="5862101"/>
            <a:ext cx="1293078" cy="3174"/>
          </a:xfrm>
          <a:prstGeom prst="line">
            <a:avLst/>
          </a:prstGeom>
          <a:ln w="19050">
            <a:solidFill>
              <a:schemeClr val="accent5">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125" name="Retângulo 124"/>
          <p:cNvSpPr/>
          <p:nvPr/>
        </p:nvSpPr>
        <p:spPr>
          <a:xfrm>
            <a:off x="3976919" y="6043665"/>
            <a:ext cx="2199641" cy="246221"/>
          </a:xfrm>
          <a:prstGeom prst="rect">
            <a:avLst/>
          </a:prstGeom>
        </p:spPr>
        <p:txBody>
          <a:bodyPr wrap="none">
            <a:spAutoFit/>
          </a:bodyPr>
          <a:lstStyle/>
          <a:p>
            <a:r>
              <a:rPr lang="pt-BR" sz="1000" b="1" dirty="0">
                <a:solidFill>
                  <a:srgbClr val="C00000"/>
                </a:solidFill>
              </a:rPr>
              <a:t>relacionamento Acadêmico Associado</a:t>
            </a:r>
          </a:p>
        </p:txBody>
      </p:sp>
      <p:sp>
        <p:nvSpPr>
          <p:cNvPr id="126" name="Retângulo 125"/>
          <p:cNvSpPr/>
          <p:nvPr/>
        </p:nvSpPr>
        <p:spPr>
          <a:xfrm>
            <a:off x="3976919" y="5724615"/>
            <a:ext cx="1838901" cy="276999"/>
          </a:xfrm>
          <a:prstGeom prst="rect">
            <a:avLst/>
          </a:prstGeom>
          <a:ln>
            <a:solidFill>
              <a:schemeClr val="accent5">
                <a:lumMod val="75000"/>
              </a:schemeClr>
            </a:solidFill>
          </a:ln>
        </p:spPr>
        <p:txBody>
          <a:bodyPr wrap="none">
            <a:spAutoFit/>
          </a:bodyPr>
          <a:lstStyle/>
          <a:p>
            <a:r>
              <a:rPr lang="pt-BR" sz="1200" b="1" dirty="0">
                <a:solidFill>
                  <a:schemeClr val="accent5">
                    <a:lumMod val="50000"/>
                  </a:schemeClr>
                </a:solidFill>
              </a:rPr>
              <a:t>relacionamento Executivo</a:t>
            </a:r>
          </a:p>
        </p:txBody>
      </p:sp>
      <p:cxnSp>
        <p:nvCxnSpPr>
          <p:cNvPr id="127" name="Conector reto 126"/>
          <p:cNvCxnSpPr/>
          <p:nvPr/>
        </p:nvCxnSpPr>
        <p:spPr>
          <a:xfrm>
            <a:off x="1606859" y="2487557"/>
            <a:ext cx="0" cy="137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Conector reto 134"/>
          <p:cNvCxnSpPr/>
          <p:nvPr/>
        </p:nvCxnSpPr>
        <p:spPr>
          <a:xfrm>
            <a:off x="2934141" y="2501666"/>
            <a:ext cx="0" cy="137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Conector reto 135"/>
          <p:cNvCxnSpPr/>
          <p:nvPr/>
        </p:nvCxnSpPr>
        <p:spPr>
          <a:xfrm>
            <a:off x="4795422" y="2506142"/>
            <a:ext cx="0" cy="137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Conector reto 136"/>
          <p:cNvCxnSpPr/>
          <p:nvPr/>
        </p:nvCxnSpPr>
        <p:spPr>
          <a:xfrm>
            <a:off x="6214436" y="2487556"/>
            <a:ext cx="0" cy="137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Conector reto 137"/>
          <p:cNvCxnSpPr/>
          <p:nvPr/>
        </p:nvCxnSpPr>
        <p:spPr>
          <a:xfrm>
            <a:off x="7586668" y="2501666"/>
            <a:ext cx="0" cy="137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Conector reto 138"/>
          <p:cNvCxnSpPr/>
          <p:nvPr/>
        </p:nvCxnSpPr>
        <p:spPr>
          <a:xfrm>
            <a:off x="9023821" y="2502496"/>
            <a:ext cx="0" cy="137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Conector reto 139"/>
          <p:cNvCxnSpPr/>
          <p:nvPr/>
        </p:nvCxnSpPr>
        <p:spPr>
          <a:xfrm>
            <a:off x="10482305" y="2488385"/>
            <a:ext cx="0" cy="137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Conector reto 149"/>
          <p:cNvCxnSpPr/>
          <p:nvPr/>
        </p:nvCxnSpPr>
        <p:spPr>
          <a:xfrm flipV="1">
            <a:off x="5076739" y="2677869"/>
            <a:ext cx="1851201" cy="432906"/>
          </a:xfrm>
          <a:prstGeom prst="line">
            <a:avLst/>
          </a:prstGeom>
          <a:ln w="15875">
            <a:solidFill>
              <a:schemeClr val="accent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51" name="Conector reto 150"/>
          <p:cNvCxnSpPr/>
          <p:nvPr/>
        </p:nvCxnSpPr>
        <p:spPr>
          <a:xfrm flipV="1">
            <a:off x="5076739" y="3090697"/>
            <a:ext cx="4562203" cy="29161"/>
          </a:xfrm>
          <a:prstGeom prst="line">
            <a:avLst/>
          </a:prstGeom>
          <a:ln w="15875">
            <a:solidFill>
              <a:schemeClr val="accent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53" name="Conector reto 152"/>
          <p:cNvCxnSpPr/>
          <p:nvPr/>
        </p:nvCxnSpPr>
        <p:spPr>
          <a:xfrm>
            <a:off x="6934435" y="2688208"/>
            <a:ext cx="2642484" cy="406102"/>
          </a:xfrm>
          <a:prstGeom prst="line">
            <a:avLst/>
          </a:prstGeom>
          <a:ln w="15875">
            <a:solidFill>
              <a:schemeClr val="accent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80" name="Retângulo 179"/>
          <p:cNvSpPr/>
          <p:nvPr/>
        </p:nvSpPr>
        <p:spPr>
          <a:xfrm>
            <a:off x="9775638" y="3586769"/>
            <a:ext cx="1670503" cy="553998"/>
          </a:xfrm>
          <a:prstGeom prst="rect">
            <a:avLst/>
          </a:prstGeom>
          <a:solidFill>
            <a:schemeClr val="accent4">
              <a:lumMod val="20000"/>
              <a:lumOff val="80000"/>
            </a:schemeClr>
          </a:solidFill>
        </p:spPr>
        <p:txBody>
          <a:bodyPr wrap="square">
            <a:spAutoFit/>
          </a:bodyPr>
          <a:lstStyle/>
          <a:p>
            <a:pPr algn="just"/>
            <a:r>
              <a:rPr lang="pt-BR" sz="1000" b="1" dirty="0" smtClean="0"/>
              <a:t>Obs.2: A importância do </a:t>
            </a:r>
            <a:r>
              <a:rPr lang="pt-BR" sz="1000" b="1" dirty="0"/>
              <a:t>plano semestral de trabalho docente - PSTD</a:t>
            </a:r>
          </a:p>
        </p:txBody>
      </p:sp>
      <p:sp>
        <p:nvSpPr>
          <p:cNvPr id="76" name="Retângulo 75"/>
          <p:cNvSpPr/>
          <p:nvPr/>
        </p:nvSpPr>
        <p:spPr>
          <a:xfrm>
            <a:off x="9784025" y="4885453"/>
            <a:ext cx="1670503" cy="1354217"/>
          </a:xfrm>
          <a:prstGeom prst="rect">
            <a:avLst/>
          </a:prstGeom>
          <a:solidFill>
            <a:schemeClr val="accent4">
              <a:lumMod val="20000"/>
              <a:lumOff val="80000"/>
            </a:schemeClr>
          </a:solidFill>
        </p:spPr>
        <p:txBody>
          <a:bodyPr wrap="square">
            <a:spAutoFit/>
          </a:bodyPr>
          <a:lstStyle/>
          <a:p>
            <a:pPr algn="just"/>
            <a:r>
              <a:rPr lang="pt-BR" sz="1000" b="1" dirty="0" smtClean="0"/>
              <a:t>Obs.4: </a:t>
            </a:r>
            <a:r>
              <a:rPr lang="pt-BR" sz="1000" b="1" dirty="0"/>
              <a:t>a Incubadora </a:t>
            </a:r>
            <a:r>
              <a:rPr lang="pt-BR" sz="1000" b="1" i="1" dirty="0"/>
              <a:t>IEES-UVA </a:t>
            </a:r>
            <a:r>
              <a:rPr lang="pt-BR" sz="1000" b="1" dirty="0"/>
              <a:t>assume o formato de </a:t>
            </a:r>
            <a:r>
              <a:rPr lang="pt-BR" sz="1000" b="1" dirty="0" smtClean="0"/>
              <a:t>LABORAT. </a:t>
            </a:r>
            <a:r>
              <a:rPr lang="pt-BR" sz="1000" b="1" dirty="0"/>
              <a:t>ASSOCIADO DE </a:t>
            </a:r>
            <a:r>
              <a:rPr lang="pt-BR" sz="1000" b="1" dirty="0" smtClean="0"/>
              <a:t>EXTEN., ENSIN. </a:t>
            </a:r>
            <a:r>
              <a:rPr lang="pt-BR" sz="1000" b="1" dirty="0"/>
              <a:t>E PESQUISA, sob a nova denominação de </a:t>
            </a:r>
            <a:r>
              <a:rPr lang="pt-BR" sz="800" b="1" dirty="0">
                <a:solidFill>
                  <a:schemeClr val="accent6">
                    <a:lumMod val="50000"/>
                  </a:schemeClr>
                </a:solidFill>
                <a:latin typeface="Arial Black" panose="020B0A04020102020204" pitchFamily="34" charset="0"/>
              </a:rPr>
              <a:t>Incubadora Universitária de </a:t>
            </a:r>
            <a:r>
              <a:rPr lang="pt-BR" sz="800" b="1" dirty="0" smtClean="0">
                <a:solidFill>
                  <a:schemeClr val="accent6">
                    <a:lumMod val="50000"/>
                  </a:schemeClr>
                </a:solidFill>
                <a:latin typeface="Arial Black" panose="020B0A04020102020204" pitchFamily="34" charset="0"/>
              </a:rPr>
              <a:t>Empreend. Econ. </a:t>
            </a:r>
            <a:r>
              <a:rPr lang="pt-BR" sz="800" b="1" dirty="0">
                <a:solidFill>
                  <a:schemeClr val="accent6">
                    <a:lumMod val="50000"/>
                  </a:schemeClr>
                </a:solidFill>
                <a:latin typeface="Arial Black" panose="020B0A04020102020204" pitchFamily="34" charset="0"/>
              </a:rPr>
              <a:t>Solidários da UVA –</a:t>
            </a:r>
            <a:r>
              <a:rPr lang="pt-BR" sz="800" b="1" i="1" dirty="0">
                <a:solidFill>
                  <a:schemeClr val="accent6">
                    <a:lumMod val="50000"/>
                  </a:schemeClr>
                </a:solidFill>
                <a:latin typeface="Arial Black" panose="020B0A04020102020204" pitchFamily="34" charset="0"/>
              </a:rPr>
              <a:t> IEES-UVA &amp; LABOR SOLIDÁRIO</a:t>
            </a:r>
            <a:r>
              <a:rPr lang="pt-BR" sz="800" b="1" i="1" dirty="0">
                <a:solidFill>
                  <a:schemeClr val="accent2">
                    <a:lumMod val="50000"/>
                  </a:schemeClr>
                </a:solidFill>
                <a:latin typeface="Arial Black" panose="020B0A04020102020204" pitchFamily="34" charset="0"/>
              </a:rPr>
              <a:t>.</a:t>
            </a:r>
            <a:endParaRPr lang="pt-BR" sz="800" b="1" dirty="0">
              <a:solidFill>
                <a:schemeClr val="accent2">
                  <a:lumMod val="50000"/>
                </a:schemeClr>
              </a:solidFill>
              <a:latin typeface="Arial Black" panose="020B0A04020102020204" pitchFamily="34" charset="0"/>
            </a:endParaRPr>
          </a:p>
        </p:txBody>
      </p:sp>
      <p:cxnSp>
        <p:nvCxnSpPr>
          <p:cNvPr id="78" name="Conector reto 77"/>
          <p:cNvCxnSpPr/>
          <p:nvPr/>
        </p:nvCxnSpPr>
        <p:spPr>
          <a:xfrm>
            <a:off x="1606859" y="2496113"/>
            <a:ext cx="8875446" cy="5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ço Reservado para Número de Slide 2"/>
          <p:cNvSpPr>
            <a:spLocks noGrp="1"/>
          </p:cNvSpPr>
          <p:nvPr>
            <p:ph type="sldNum" sz="quarter" idx="12"/>
          </p:nvPr>
        </p:nvSpPr>
        <p:spPr/>
        <p:txBody>
          <a:bodyPr/>
          <a:lstStyle/>
          <a:p>
            <a:fld id="{AD9373CF-B0E1-4820-AA5F-057C2BC1014F}" type="slidenum">
              <a:rPr lang="pt-BR" smtClean="0"/>
              <a:t>5</a:t>
            </a:fld>
            <a:endParaRPr lang="pt-BR"/>
          </a:p>
        </p:txBody>
      </p:sp>
      <p:sp>
        <p:nvSpPr>
          <p:cNvPr id="4" name="Espaço Reservado para Rodapé 3"/>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1099772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rmAutofit/>
          </a:bodyPr>
          <a:lstStyle/>
          <a:p>
            <a:r>
              <a:rPr lang="pt-BR" altLang="pt-BR" sz="1200" dirty="0" smtClean="0">
                <a:solidFill>
                  <a:srgbClr val="222222"/>
                </a:solidFill>
                <a:ea typeface="Times New Roman" panose="02020603050405020304" pitchFamily="18" charset="0"/>
                <a:cs typeface="Calibri" panose="020F0502020204030204" pitchFamily="34" charset="0"/>
              </a:rPr>
              <a:t>Cont. 1</a:t>
            </a:r>
            <a:r>
              <a:rPr lang="pt-BR" altLang="pt-BR" sz="1200" dirty="0">
                <a:solidFill>
                  <a:srgbClr val="222222"/>
                </a:solidFill>
                <a:ea typeface="Times New Roman" panose="02020603050405020304" pitchFamily="18" charset="0"/>
                <a:cs typeface="Calibri" panose="020F0502020204030204" pitchFamily="34" charset="0"/>
              </a:rPr>
              <a:t>) a </a:t>
            </a:r>
            <a:r>
              <a:rPr lang="pt-BR" altLang="pt-BR" sz="1200" b="1" i="1" u="sng" dirty="0">
                <a:solidFill>
                  <a:srgbClr val="222222"/>
                </a:solidFill>
                <a:ea typeface="Times New Roman" panose="02020603050405020304" pitchFamily="18" charset="0"/>
                <a:cs typeface="Calibri" panose="020F0502020204030204" pitchFamily="34" charset="0"/>
              </a:rPr>
              <a:t>integração</a:t>
            </a:r>
            <a:r>
              <a:rPr lang="pt-BR" altLang="pt-BR" sz="1200" dirty="0">
                <a:solidFill>
                  <a:srgbClr val="222222"/>
                </a:solidFill>
                <a:ea typeface="Times New Roman" panose="02020603050405020304" pitchFamily="18" charset="0"/>
                <a:cs typeface="Calibri" panose="020F0502020204030204" pitchFamily="34" charset="0"/>
              </a:rPr>
              <a:t> dentro da comunidade acadêmica UVA</a:t>
            </a:r>
            <a:endParaRPr lang="pt-BR" sz="1200" dirty="0"/>
          </a:p>
        </p:txBody>
      </p:sp>
      <p:sp>
        <p:nvSpPr>
          <p:cNvPr id="3" name="Rectangle 22"/>
          <p:cNvSpPr>
            <a:spLocks noChangeArrowheads="1"/>
          </p:cNvSpPr>
          <p:nvPr/>
        </p:nvSpPr>
        <p:spPr bwMode="auto">
          <a:xfrm>
            <a:off x="656948" y="736511"/>
            <a:ext cx="10733102" cy="307777"/>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pt-BR" sz="1400" b="1" dirty="0"/>
              <a:t>A INCUBADORA UNIVERSITÁRIA DE EMPREENDIMENTOS ECONÔMICOS SOLIDÁRIOS DA UVA – IEES-UVA</a:t>
            </a:r>
            <a:endParaRPr lang="pt-BR" sz="1400" dirty="0"/>
          </a:p>
        </p:txBody>
      </p:sp>
      <p:sp>
        <p:nvSpPr>
          <p:cNvPr id="4" name="Rectangle 22"/>
          <p:cNvSpPr>
            <a:spLocks noChangeArrowheads="1"/>
          </p:cNvSpPr>
          <p:nvPr/>
        </p:nvSpPr>
        <p:spPr bwMode="auto">
          <a:xfrm>
            <a:off x="656948" y="1232414"/>
            <a:ext cx="10733102" cy="861774"/>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600" dirty="0"/>
              <a:t>A Incubadora IEES-UVA inaugurou-se enquanto AÇÃO DE EXTENSÃO, tipologia </a:t>
            </a:r>
            <a:r>
              <a:rPr lang="pt-BR" sz="1600" dirty="0" smtClean="0"/>
              <a:t>PROGRAMA</a:t>
            </a:r>
            <a:r>
              <a:rPr lang="pt-BR" sz="1600" baseline="30000" dirty="0"/>
              <a:t>(1</a:t>
            </a:r>
            <a:r>
              <a:rPr lang="pt-BR" sz="1600" baseline="30000" dirty="0" smtClean="0"/>
              <a:t>)</a:t>
            </a:r>
            <a:r>
              <a:rPr lang="pt-BR" sz="1600" dirty="0" smtClean="0"/>
              <a:t>, </a:t>
            </a:r>
            <a:r>
              <a:rPr lang="pt-BR" sz="1600" dirty="0"/>
              <a:t>da Universidade Estadual Vale do Acaraú – UVA, a partir de Sobral. Seu processo de implantação remonta à oportunidade da chamada pública, na forma da “ENCOMENDA PRONINC 2007”, com aprovação desta IES em dezembro do mesmo ano. </a:t>
            </a:r>
          </a:p>
        </p:txBody>
      </p:sp>
      <p:sp>
        <p:nvSpPr>
          <p:cNvPr id="5" name="Rectangle 22"/>
          <p:cNvSpPr>
            <a:spLocks noChangeArrowheads="1"/>
          </p:cNvSpPr>
          <p:nvPr/>
        </p:nvSpPr>
        <p:spPr bwMode="auto">
          <a:xfrm>
            <a:off x="656948" y="2282314"/>
            <a:ext cx="10733102" cy="338554"/>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pt-BR" sz="1600" dirty="0"/>
              <a:t>No ano de 2008 iniciou, de fato, o que denominou de </a:t>
            </a:r>
            <a:r>
              <a:rPr lang="pt-BR" sz="1600" i="1" dirty="0"/>
              <a:t>processos em estágios variados de incubação em comunidade</a:t>
            </a:r>
            <a:r>
              <a:rPr lang="pt-BR" sz="1600" dirty="0"/>
              <a:t>. </a:t>
            </a:r>
          </a:p>
        </p:txBody>
      </p:sp>
      <p:sp>
        <p:nvSpPr>
          <p:cNvPr id="6" name="Rectangle 22"/>
          <p:cNvSpPr>
            <a:spLocks noChangeArrowheads="1"/>
          </p:cNvSpPr>
          <p:nvPr/>
        </p:nvSpPr>
        <p:spPr bwMode="auto">
          <a:xfrm>
            <a:off x="656948" y="2808994"/>
            <a:ext cx="10733102" cy="1077218"/>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600" dirty="0"/>
              <a:t>Em estágios variados, grupos </a:t>
            </a:r>
            <a:r>
              <a:rPr lang="pt-BR" sz="1600" dirty="0" smtClean="0"/>
              <a:t>EES</a:t>
            </a:r>
            <a:r>
              <a:rPr lang="pt-BR" sz="1600" baseline="30000" dirty="0" smtClean="0"/>
              <a:t>(2)</a:t>
            </a:r>
            <a:r>
              <a:rPr lang="pt-BR" sz="1600" dirty="0" smtClean="0"/>
              <a:t>, </a:t>
            </a:r>
            <a:r>
              <a:rPr lang="pt-BR" sz="1600" dirty="0"/>
              <a:t>existentes ou potenciais vêm convivendo e interagindo na forma desses processos, que se configuram desde </a:t>
            </a:r>
            <a:r>
              <a:rPr lang="pt-BR" sz="1600" i="1" dirty="0"/>
              <a:t>consulta </a:t>
            </a:r>
            <a:r>
              <a:rPr lang="pt-BR" sz="1600" dirty="0"/>
              <a:t>e</a:t>
            </a:r>
            <a:r>
              <a:rPr lang="pt-BR" sz="1600" i="1" dirty="0"/>
              <a:t> expectativa</a:t>
            </a:r>
            <a:r>
              <a:rPr lang="pt-BR" sz="1600" dirty="0"/>
              <a:t> até a condição de </a:t>
            </a:r>
            <a:r>
              <a:rPr lang="pt-BR" sz="1600" i="1" dirty="0"/>
              <a:t>efetivos... e, finalmente, </a:t>
            </a:r>
            <a:r>
              <a:rPr lang="pt-BR" sz="1600" dirty="0"/>
              <a:t>de</a:t>
            </a:r>
            <a:r>
              <a:rPr lang="pt-BR" sz="1600" i="1" dirty="0"/>
              <a:t> egressos.</a:t>
            </a:r>
            <a:r>
              <a:rPr lang="pt-BR" sz="1600" dirty="0"/>
              <a:t> Tais processos vêm ocorrendo nos aqui denominados </a:t>
            </a:r>
            <a:r>
              <a:rPr lang="pt-BR" sz="1600" i="1" dirty="0"/>
              <a:t>territórios-municípios </a:t>
            </a:r>
            <a:r>
              <a:rPr lang="pt-BR" sz="1600" dirty="0"/>
              <a:t>de: Acaraú (Aranaú</a:t>
            </a:r>
            <a:r>
              <a:rPr lang="pt-BR" sz="1600" dirty="0" smtClean="0"/>
              <a:t>), </a:t>
            </a:r>
            <a:r>
              <a:rPr lang="pt-BR" sz="1600" dirty="0"/>
              <a:t>Bela Cruz, Irauçuba (Juá), Massapê, Meruoca, Morrinhos (Bom Princípio</a:t>
            </a:r>
            <a:r>
              <a:rPr lang="pt-BR" sz="1600" dirty="0" smtClean="0"/>
              <a:t>/ Alegre</a:t>
            </a:r>
            <a:r>
              <a:rPr lang="pt-BR" sz="1600" dirty="0"/>
              <a:t>), Santana do Acaraú, Sobral e Tianguá (Valparaíso); é previsto, ainda, </a:t>
            </a:r>
            <a:r>
              <a:rPr lang="pt-BR" sz="1600" dirty="0" smtClean="0"/>
              <a:t>Moraújo </a:t>
            </a:r>
            <a:r>
              <a:rPr lang="pt-BR" sz="1600" dirty="0"/>
              <a:t>(Morrinhos e Carqueja</a:t>
            </a:r>
            <a:r>
              <a:rPr lang="pt-BR" sz="1600" dirty="0" smtClean="0"/>
              <a:t>).</a:t>
            </a:r>
            <a:endParaRPr lang="pt-BR" sz="1600" dirty="0"/>
          </a:p>
        </p:txBody>
      </p:sp>
      <p:sp>
        <p:nvSpPr>
          <p:cNvPr id="8" name="Retângulo 7"/>
          <p:cNvSpPr/>
          <p:nvPr/>
        </p:nvSpPr>
        <p:spPr>
          <a:xfrm>
            <a:off x="656948" y="5916506"/>
            <a:ext cx="2824812" cy="246221"/>
          </a:xfrm>
          <a:prstGeom prst="rect">
            <a:avLst/>
          </a:prstGeom>
        </p:spPr>
        <p:txBody>
          <a:bodyPr wrap="none">
            <a:spAutoFit/>
          </a:bodyPr>
          <a:lstStyle/>
          <a:p>
            <a:r>
              <a:rPr lang="pt-BR" sz="1000" baseline="30000" dirty="0" smtClean="0"/>
              <a:t>(2)</a:t>
            </a:r>
            <a:r>
              <a:rPr lang="pt-BR" sz="1000" dirty="0" smtClean="0"/>
              <a:t> EES </a:t>
            </a:r>
            <a:r>
              <a:rPr lang="pt-BR" sz="1000" dirty="0"/>
              <a:t>– Empreendimentos Econômicos Solidários.</a:t>
            </a:r>
          </a:p>
        </p:txBody>
      </p:sp>
      <p:sp>
        <p:nvSpPr>
          <p:cNvPr id="9" name="Retângulo 8"/>
          <p:cNvSpPr/>
          <p:nvPr/>
        </p:nvSpPr>
        <p:spPr>
          <a:xfrm>
            <a:off x="656948" y="5728380"/>
            <a:ext cx="4180953" cy="246221"/>
          </a:xfrm>
          <a:prstGeom prst="rect">
            <a:avLst/>
          </a:prstGeom>
        </p:spPr>
        <p:txBody>
          <a:bodyPr wrap="none">
            <a:spAutoFit/>
          </a:bodyPr>
          <a:lstStyle/>
          <a:p>
            <a:r>
              <a:rPr lang="pt-BR" sz="1000" baseline="30000" dirty="0" smtClean="0"/>
              <a:t>(1)</a:t>
            </a:r>
            <a:r>
              <a:rPr lang="pt-BR" sz="1000" dirty="0" smtClean="0"/>
              <a:t> De acordo com a classificação “SIEX-BRASIL, desenvolvido pelo FORPROEX.</a:t>
            </a:r>
            <a:endParaRPr lang="pt-BR" sz="1000" dirty="0"/>
          </a:p>
        </p:txBody>
      </p:sp>
      <p:sp>
        <p:nvSpPr>
          <p:cNvPr id="10" name="Rectangle 22"/>
          <p:cNvSpPr>
            <a:spLocks noChangeArrowheads="1"/>
          </p:cNvSpPr>
          <p:nvPr/>
        </p:nvSpPr>
        <p:spPr bwMode="auto">
          <a:xfrm>
            <a:off x="656948" y="4128703"/>
            <a:ext cx="10733102" cy="1323439"/>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600" dirty="0"/>
              <a:t>Para entender melhor a Incubadora IEES-UVA, observada a dinâmica de “contextos &amp; conjunturas” universitário e das políticas públicas inerentes, de 2007 a 2014, recorremos ao que poderíamos designar de </a:t>
            </a:r>
            <a:r>
              <a:rPr lang="pt-BR" sz="1600" i="1" dirty="0"/>
              <a:t>PACIENTE INSTITUCIONALIZAÇÃO PROCESSUAL</a:t>
            </a:r>
            <a:r>
              <a:rPr lang="pt-BR" sz="1600" dirty="0"/>
              <a:t>: iniciou-se enquanto </a:t>
            </a:r>
            <a:r>
              <a:rPr lang="pt-BR" sz="1600" b="1" i="1" dirty="0"/>
              <a:t>ação de Extensão da Universidade UVA, na tipologia PROGRAMA, ao mesmo tempo em que é reconhecida e se reconhece enquanto entidade peculiar, </a:t>
            </a:r>
            <a:r>
              <a:rPr lang="pt-BR" sz="1600" dirty="0"/>
              <a:t>que assume compromissos de longo prazo ao amparo da responsabilidade dos seus componentes.</a:t>
            </a:r>
          </a:p>
        </p:txBody>
      </p:sp>
      <p:sp>
        <p:nvSpPr>
          <p:cNvPr id="7" name="Espaço Reservado para Número de Slide 6"/>
          <p:cNvSpPr>
            <a:spLocks noGrp="1"/>
          </p:cNvSpPr>
          <p:nvPr>
            <p:ph type="sldNum" sz="quarter" idx="12"/>
          </p:nvPr>
        </p:nvSpPr>
        <p:spPr/>
        <p:txBody>
          <a:bodyPr/>
          <a:lstStyle/>
          <a:p>
            <a:fld id="{AD9373CF-B0E1-4820-AA5F-057C2BC1014F}" type="slidenum">
              <a:rPr lang="pt-BR" smtClean="0"/>
              <a:t>6</a:t>
            </a:fld>
            <a:endParaRPr lang="pt-BR"/>
          </a:p>
        </p:txBody>
      </p:sp>
      <p:sp>
        <p:nvSpPr>
          <p:cNvPr id="11" name="Espaço Reservado para Rodapé 10"/>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1390743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rmAutofit/>
          </a:bodyPr>
          <a:lstStyle/>
          <a:p>
            <a:r>
              <a:rPr lang="pt-BR" altLang="pt-BR" sz="1200" dirty="0" smtClean="0">
                <a:solidFill>
                  <a:srgbClr val="222222"/>
                </a:solidFill>
                <a:ea typeface="Times New Roman" panose="02020603050405020304" pitchFamily="18" charset="0"/>
                <a:cs typeface="Calibri" panose="020F0502020204030204" pitchFamily="34" charset="0"/>
              </a:rPr>
              <a:t>Cont. 1</a:t>
            </a:r>
            <a:r>
              <a:rPr lang="pt-BR" altLang="pt-BR" sz="1200" dirty="0">
                <a:solidFill>
                  <a:srgbClr val="222222"/>
                </a:solidFill>
                <a:ea typeface="Times New Roman" panose="02020603050405020304" pitchFamily="18" charset="0"/>
                <a:cs typeface="Calibri" panose="020F0502020204030204" pitchFamily="34" charset="0"/>
              </a:rPr>
              <a:t>) a </a:t>
            </a:r>
            <a:r>
              <a:rPr lang="pt-BR" altLang="pt-BR" sz="1200" b="1" i="1" u="sng" dirty="0">
                <a:solidFill>
                  <a:srgbClr val="222222"/>
                </a:solidFill>
                <a:ea typeface="Times New Roman" panose="02020603050405020304" pitchFamily="18" charset="0"/>
                <a:cs typeface="Calibri" panose="020F0502020204030204" pitchFamily="34" charset="0"/>
              </a:rPr>
              <a:t>integração</a:t>
            </a:r>
            <a:r>
              <a:rPr lang="pt-BR" altLang="pt-BR" sz="1200" dirty="0">
                <a:solidFill>
                  <a:srgbClr val="222222"/>
                </a:solidFill>
                <a:ea typeface="Times New Roman" panose="02020603050405020304" pitchFamily="18" charset="0"/>
                <a:cs typeface="Calibri" panose="020F0502020204030204" pitchFamily="34" charset="0"/>
              </a:rPr>
              <a:t> dentro da comunidade acadêmica UVA</a:t>
            </a:r>
            <a:endParaRPr lang="pt-BR" sz="1200" dirty="0"/>
          </a:p>
        </p:txBody>
      </p:sp>
      <p:sp>
        <p:nvSpPr>
          <p:cNvPr id="3" name="Rectangle 22"/>
          <p:cNvSpPr>
            <a:spLocks noChangeArrowheads="1"/>
          </p:cNvSpPr>
          <p:nvPr/>
        </p:nvSpPr>
        <p:spPr bwMode="auto">
          <a:xfrm>
            <a:off x="656948" y="993957"/>
            <a:ext cx="10733102" cy="830997"/>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pt-BR" sz="1600" dirty="0"/>
              <a:t>Referenciando-se no conceito e práticas da modalidade dita Economia Solidária, consolida-se processualmente na perspectiva do longo prazo e da interdisciplinaridade para suas finalidades precípuas e assume, sobretudo entre 2010 a 2013, o formato de </a:t>
            </a:r>
            <a:r>
              <a:rPr lang="pt-BR" sz="1600" b="1" i="1" dirty="0"/>
              <a:t>laboratório associado entre a atividade acadêmica de extensão e as de pesquisa e </a:t>
            </a:r>
            <a:r>
              <a:rPr lang="pt-BR" sz="1600" b="1" i="1" dirty="0" smtClean="0"/>
              <a:t>ensino</a:t>
            </a:r>
            <a:r>
              <a:rPr lang="pt-BR" sz="1600" baseline="30000" dirty="0"/>
              <a:t> </a:t>
            </a:r>
            <a:r>
              <a:rPr lang="pt-BR" sz="1600" baseline="30000" dirty="0" smtClean="0"/>
              <a:t>(3)</a:t>
            </a:r>
            <a:r>
              <a:rPr lang="pt-BR" sz="1600" b="1" i="1" dirty="0" smtClean="0"/>
              <a:t>.</a:t>
            </a:r>
            <a:endParaRPr lang="pt-BR" sz="1600" dirty="0"/>
          </a:p>
        </p:txBody>
      </p:sp>
      <p:sp>
        <p:nvSpPr>
          <p:cNvPr id="9" name="Retângulo 8"/>
          <p:cNvSpPr/>
          <p:nvPr/>
        </p:nvSpPr>
        <p:spPr>
          <a:xfrm>
            <a:off x="656948" y="5911674"/>
            <a:ext cx="10733102" cy="400110"/>
          </a:xfrm>
          <a:prstGeom prst="rect">
            <a:avLst/>
          </a:prstGeom>
        </p:spPr>
        <p:txBody>
          <a:bodyPr wrap="square">
            <a:spAutoFit/>
          </a:bodyPr>
          <a:lstStyle/>
          <a:p>
            <a:r>
              <a:rPr lang="pt-BR" sz="1000" baseline="30000" dirty="0" smtClean="0"/>
              <a:t>(3)</a:t>
            </a:r>
            <a:r>
              <a:rPr lang="pt-BR" sz="1000" dirty="0" smtClean="0"/>
              <a:t> </a:t>
            </a:r>
            <a:r>
              <a:rPr lang="pt-BR" sz="1000" dirty="0"/>
              <a:t>Agrega-se a atividade acadêmica de ensino, sobretudo, através da formatação e oferta da Disciplina: </a:t>
            </a:r>
            <a:r>
              <a:rPr lang="pt-BR" sz="1000" b="1" i="1" dirty="0"/>
              <a:t>Cooperativas e Associações / foco na economia solidária</a:t>
            </a:r>
            <a:r>
              <a:rPr lang="pt-BR" sz="1000" dirty="0"/>
              <a:t>, assim também pela formação do Grupo de Estudo Pensar e Fazer Solidários </a:t>
            </a:r>
            <a:r>
              <a:rPr lang="pt-BR" sz="1000" dirty="0" smtClean="0"/>
              <a:t>– GPS e atividades discentes outras.</a:t>
            </a:r>
            <a:endParaRPr lang="pt-BR" sz="1000" dirty="0"/>
          </a:p>
        </p:txBody>
      </p:sp>
      <p:sp>
        <p:nvSpPr>
          <p:cNvPr id="4" name="Espaço Reservado para Número de Slide 3"/>
          <p:cNvSpPr>
            <a:spLocks noGrp="1"/>
          </p:cNvSpPr>
          <p:nvPr>
            <p:ph type="sldNum" sz="quarter" idx="12"/>
          </p:nvPr>
        </p:nvSpPr>
        <p:spPr/>
        <p:txBody>
          <a:bodyPr/>
          <a:lstStyle/>
          <a:p>
            <a:fld id="{AD9373CF-B0E1-4820-AA5F-057C2BC1014F}" type="slidenum">
              <a:rPr lang="pt-BR" smtClean="0"/>
              <a:t>7</a:t>
            </a:fld>
            <a:endParaRPr lang="pt-BR"/>
          </a:p>
        </p:txBody>
      </p:sp>
      <p:sp>
        <p:nvSpPr>
          <p:cNvPr id="5" name="Espaço Reservado para Rodapé 4"/>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2891677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8283" y="282777"/>
            <a:ext cx="10853651" cy="332364"/>
          </a:xfrm>
        </p:spPr>
        <p:txBody>
          <a:bodyPr anchor="ctr">
            <a:normAutofit/>
          </a:bodyPr>
          <a:lstStyle/>
          <a:p>
            <a:r>
              <a:rPr lang="pt-BR" altLang="pt-BR" sz="1400" dirty="0">
                <a:solidFill>
                  <a:srgbClr val="222222"/>
                </a:solidFill>
                <a:latin typeface="Arial Black" panose="020B0A04020102020204" pitchFamily="34" charset="0"/>
                <a:ea typeface="Times New Roman" panose="02020603050405020304" pitchFamily="18" charset="0"/>
                <a:cs typeface="Calibri" panose="020F0502020204030204" pitchFamily="34" charset="0"/>
              </a:rPr>
              <a:t>2) o </a:t>
            </a:r>
            <a:r>
              <a:rPr lang="pt-BR" altLang="pt-BR" sz="1400" u="sng" dirty="0">
                <a:solidFill>
                  <a:srgbClr val="222222"/>
                </a:solidFill>
                <a:latin typeface="Arial Black" panose="020B0A04020102020204" pitchFamily="34" charset="0"/>
                <a:ea typeface="Times New Roman" panose="02020603050405020304" pitchFamily="18" charset="0"/>
                <a:cs typeface="Calibri" panose="020F0502020204030204" pitchFamily="34" charset="0"/>
              </a:rPr>
              <a:t>aprofundamento da integração </a:t>
            </a:r>
            <a:r>
              <a:rPr lang="pt-BR" altLang="pt-BR" sz="1400" b="1" u="sng" dirty="0">
                <a:solidFill>
                  <a:srgbClr val="222222"/>
                </a:solidFill>
                <a:latin typeface="Arial Black" panose="020B0A04020102020204" pitchFamily="34" charset="0"/>
                <a:ea typeface="Times New Roman" panose="02020603050405020304" pitchFamily="18" charset="0"/>
                <a:cs typeface="Calibri" panose="020F0502020204030204" pitchFamily="34" charset="0"/>
              </a:rPr>
              <a:t>UVA / Comunidades / </a:t>
            </a:r>
            <a:r>
              <a:rPr lang="pt-BR" altLang="pt-BR" sz="1400" b="1" u="sng" dirty="0" smtClean="0">
                <a:solidFill>
                  <a:srgbClr val="222222"/>
                </a:solidFill>
                <a:latin typeface="Arial Black" panose="020B0A04020102020204" pitchFamily="34" charset="0"/>
                <a:ea typeface="Times New Roman" panose="02020603050405020304" pitchFamily="18" charset="0"/>
                <a:cs typeface="Calibri" panose="020F0502020204030204" pitchFamily="34" charset="0"/>
              </a:rPr>
              <a:t>Territórios</a:t>
            </a:r>
            <a:r>
              <a:rPr lang="pt-BR" altLang="pt-BR" sz="1400" dirty="0" smtClean="0">
                <a:solidFill>
                  <a:srgbClr val="222222"/>
                </a:solidFill>
                <a:latin typeface="Arial Black" panose="020B0A04020102020204" pitchFamily="34" charset="0"/>
                <a:ea typeface="Times New Roman" panose="02020603050405020304" pitchFamily="18" charset="0"/>
                <a:cs typeface="Calibri" panose="020F0502020204030204" pitchFamily="34" charset="0"/>
              </a:rPr>
              <a:t>,</a:t>
            </a:r>
            <a:endParaRPr lang="pt-BR" sz="1400" dirty="0">
              <a:latin typeface="Arial Black" panose="020B0A04020102020204" pitchFamily="34" charset="0"/>
            </a:endParaRPr>
          </a:p>
        </p:txBody>
      </p:sp>
      <p:sp>
        <p:nvSpPr>
          <p:cNvPr id="3" name="Rectangle 22"/>
          <p:cNvSpPr>
            <a:spLocks noChangeArrowheads="1"/>
          </p:cNvSpPr>
          <p:nvPr/>
        </p:nvSpPr>
        <p:spPr bwMode="auto">
          <a:xfrm>
            <a:off x="866147" y="851120"/>
            <a:ext cx="10453786" cy="584775"/>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pt-BR" altLang="pt-BR" sz="1600" dirty="0" smtClean="0">
                <a:solidFill>
                  <a:srgbClr val="222222"/>
                </a:solidFill>
                <a:ea typeface="Times New Roman" panose="02020603050405020304" pitchFamily="18" charset="0"/>
                <a:cs typeface="Calibri" panose="020F0502020204030204" pitchFamily="34" charset="0"/>
              </a:rPr>
              <a:t>2</a:t>
            </a:r>
            <a:r>
              <a:rPr lang="pt-BR" altLang="pt-BR" sz="1600" dirty="0">
                <a:solidFill>
                  <a:srgbClr val="222222"/>
                </a:solidFill>
                <a:ea typeface="Times New Roman" panose="02020603050405020304" pitchFamily="18" charset="0"/>
                <a:cs typeface="Calibri" panose="020F0502020204030204" pitchFamily="34" charset="0"/>
              </a:rPr>
              <a:t>) o </a:t>
            </a:r>
            <a:r>
              <a:rPr lang="pt-BR" altLang="pt-BR" sz="1600" u="sng" dirty="0">
                <a:solidFill>
                  <a:srgbClr val="222222"/>
                </a:solidFill>
                <a:ea typeface="Times New Roman" panose="02020603050405020304" pitchFamily="18" charset="0"/>
                <a:cs typeface="Calibri" panose="020F0502020204030204" pitchFamily="34" charset="0"/>
              </a:rPr>
              <a:t>aprofundamento da integração </a:t>
            </a:r>
            <a:r>
              <a:rPr lang="pt-BR" altLang="pt-BR" sz="1600" b="1" u="sng" dirty="0">
                <a:solidFill>
                  <a:srgbClr val="222222"/>
                </a:solidFill>
                <a:ea typeface="Times New Roman" panose="02020603050405020304" pitchFamily="18" charset="0"/>
                <a:cs typeface="Calibri" panose="020F0502020204030204" pitchFamily="34" charset="0"/>
              </a:rPr>
              <a:t>UVA / Comunidades / </a:t>
            </a:r>
            <a:r>
              <a:rPr lang="pt-BR" altLang="pt-BR" sz="1600" b="1" u="sng" dirty="0" smtClean="0">
                <a:solidFill>
                  <a:srgbClr val="222222"/>
                </a:solidFill>
                <a:ea typeface="Times New Roman" panose="02020603050405020304" pitchFamily="18" charset="0"/>
                <a:cs typeface="Calibri" panose="020F0502020204030204" pitchFamily="34" charset="0"/>
              </a:rPr>
              <a:t>Territórios</a:t>
            </a:r>
            <a:r>
              <a:rPr lang="pt-BR" altLang="pt-BR" sz="1600" dirty="0" smtClean="0">
                <a:solidFill>
                  <a:srgbClr val="222222"/>
                </a:solidFill>
                <a:ea typeface="Times New Roman" panose="02020603050405020304" pitchFamily="18" charset="0"/>
                <a:cs typeface="Calibri" panose="020F0502020204030204" pitchFamily="34" charset="0"/>
              </a:rPr>
              <a:t>,</a:t>
            </a:r>
            <a:r>
              <a:rPr lang="pt-BR" altLang="pt-BR" sz="1600" dirty="0">
                <a:solidFill>
                  <a:srgbClr val="222222"/>
                </a:solidFill>
                <a:ea typeface="Times New Roman" panose="02020603050405020304" pitchFamily="18" charset="0"/>
                <a:cs typeface="Calibri" panose="020F0502020204030204" pitchFamily="34" charset="0"/>
              </a:rPr>
              <a:t> numa rápida visualização da abrangência dos trabalhos em estágios variados, desde intenções até a efetividade; </a:t>
            </a:r>
            <a:endParaRPr kumimoji="0" lang="pt-BR" altLang="pt-BR" sz="1600" b="0" i="0" u="none" strike="noStrike" cap="none" normalizeH="0" baseline="0" dirty="0" smtClean="0">
              <a:ln>
                <a:noFill/>
              </a:ln>
              <a:solidFill>
                <a:srgbClr val="222222"/>
              </a:solidFill>
              <a:effectLst/>
              <a:ea typeface="Times New Roman" panose="02020603050405020304" pitchFamily="18" charset="0"/>
              <a:cs typeface="Calibri" panose="020F0502020204030204" pitchFamily="34" charset="0"/>
            </a:endParaRPr>
          </a:p>
        </p:txBody>
      </p:sp>
      <p:sp>
        <p:nvSpPr>
          <p:cNvPr id="4" name="Rectangle 22"/>
          <p:cNvSpPr>
            <a:spLocks noChangeArrowheads="1"/>
          </p:cNvSpPr>
          <p:nvPr/>
        </p:nvSpPr>
        <p:spPr bwMode="auto">
          <a:xfrm>
            <a:off x="866147" y="1703227"/>
            <a:ext cx="10455787" cy="523220"/>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pt-BR" sz="1400" dirty="0"/>
              <a:t>Observado o contexto em termos de </a:t>
            </a:r>
            <a:r>
              <a:rPr lang="pt-BR" sz="1400" i="1" dirty="0"/>
              <a:t>Territórios da Cidadania</a:t>
            </a:r>
            <a:r>
              <a:rPr lang="pt-BR" sz="1400" dirty="0"/>
              <a:t> (Gov. BR) e </a:t>
            </a:r>
            <a:r>
              <a:rPr lang="pt-BR" sz="1400" i="1" dirty="0"/>
              <a:t>Territórios de Identidade Rural </a:t>
            </a:r>
            <a:r>
              <a:rPr lang="pt-BR" sz="1400" dirty="0"/>
              <a:t>(Gov. CE), de interesse da Incubadora IEES-UVA em sua perspectiva de longo prazo, eleva-se o número potencial de municípios de entorno da Universidade para 55 municípios. </a:t>
            </a:r>
          </a:p>
        </p:txBody>
      </p:sp>
      <p:sp>
        <p:nvSpPr>
          <p:cNvPr id="5" name="Rectangle 22"/>
          <p:cNvSpPr>
            <a:spLocks noChangeArrowheads="1"/>
          </p:cNvSpPr>
          <p:nvPr/>
        </p:nvSpPr>
        <p:spPr bwMode="auto">
          <a:xfrm>
            <a:off x="866147" y="2302729"/>
            <a:ext cx="10455787" cy="954107"/>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pt-BR" sz="1400" dirty="0" smtClean="0"/>
              <a:t>Quanto ao entendimento sobre “territórios”, utilizamos:</a:t>
            </a:r>
          </a:p>
          <a:p>
            <a:pPr marL="896938"/>
            <a:r>
              <a:rPr lang="pt-BR" sz="1400" b="1" u="sng" dirty="0" smtClean="0"/>
              <a:t>Territórios </a:t>
            </a:r>
            <a:r>
              <a:rPr lang="pt-BR" sz="1400" u="sng" dirty="0"/>
              <a:t>(Territórios da Cidadania &gt; ref. Federal), </a:t>
            </a:r>
            <a:endParaRPr lang="pt-BR" sz="1400" dirty="0"/>
          </a:p>
          <a:p>
            <a:pPr marL="896938"/>
            <a:r>
              <a:rPr lang="pt-BR" sz="1400" b="1" u="sng" dirty="0"/>
              <a:t>Territórios de Identidade Rural</a:t>
            </a:r>
            <a:r>
              <a:rPr lang="pt-BR" sz="1400" u="sng" dirty="0"/>
              <a:t> / Unidades Agropolos do Ceará &gt; ref. Estadual;</a:t>
            </a:r>
            <a:r>
              <a:rPr lang="pt-BR" sz="1400" b="1" u="sng" dirty="0"/>
              <a:t> e </a:t>
            </a:r>
            <a:endParaRPr lang="pt-BR" sz="1400" dirty="0"/>
          </a:p>
          <a:p>
            <a:pPr marL="896938"/>
            <a:r>
              <a:rPr lang="pt-BR" sz="1400" b="1" u="sng" dirty="0"/>
              <a:t>“Territórios-Municípios”</a:t>
            </a:r>
            <a:r>
              <a:rPr lang="pt-BR" sz="1400" u="sng" dirty="0"/>
              <a:t> (referência criada pela IEES-UVA</a:t>
            </a:r>
            <a:r>
              <a:rPr lang="pt-BR" sz="1400" b="1" u="sng" dirty="0"/>
              <a:t>) acessados, ou mais imediatos</a:t>
            </a:r>
            <a:r>
              <a:rPr lang="pt-BR" sz="1400" b="1" dirty="0"/>
              <a:t>: </a:t>
            </a:r>
            <a:endParaRPr lang="pt-BR" sz="1400" dirty="0"/>
          </a:p>
        </p:txBody>
      </p:sp>
      <p:sp>
        <p:nvSpPr>
          <p:cNvPr id="6" name="Rectangle 22"/>
          <p:cNvSpPr>
            <a:spLocks noChangeArrowheads="1"/>
          </p:cNvSpPr>
          <p:nvPr/>
        </p:nvSpPr>
        <p:spPr bwMode="auto">
          <a:xfrm>
            <a:off x="866147" y="3718501"/>
            <a:ext cx="3705854" cy="1908215"/>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r>
              <a:rPr lang="pt-BR" sz="1600" b="1" dirty="0"/>
              <a:t>Território de Cidadania Curu e Aracatiaçu</a:t>
            </a:r>
            <a:endParaRPr lang="pt-BR" sz="1600" dirty="0"/>
          </a:p>
          <a:p>
            <a:pPr lvl="0" algn="just"/>
            <a:r>
              <a:rPr lang="pt-BR" sz="1400" i="1" dirty="0"/>
              <a:t>Território-Município</a:t>
            </a:r>
            <a:r>
              <a:rPr lang="pt-BR" sz="1400" dirty="0"/>
              <a:t> Irauçuba;</a:t>
            </a:r>
          </a:p>
          <a:p>
            <a:pPr algn="just"/>
            <a:r>
              <a:rPr lang="pt-BR" sz="800" dirty="0"/>
              <a:t> </a:t>
            </a:r>
            <a:endParaRPr lang="pt-BR" sz="800" dirty="0" smtClean="0"/>
          </a:p>
          <a:p>
            <a:pPr algn="just"/>
            <a:endParaRPr lang="pt-BR" sz="800" dirty="0"/>
          </a:p>
          <a:p>
            <a:pPr lvl="0" algn="just"/>
            <a:r>
              <a:rPr lang="pt-BR" sz="1600" b="1" dirty="0"/>
              <a:t>Território de Cidadania Sobral</a:t>
            </a:r>
            <a:endParaRPr lang="pt-BR" sz="1600" dirty="0"/>
          </a:p>
          <a:p>
            <a:pPr lvl="0" algn="just"/>
            <a:r>
              <a:rPr lang="pt-BR" sz="1400" i="1" dirty="0"/>
              <a:t>Território-Município </a:t>
            </a:r>
            <a:r>
              <a:rPr lang="pt-BR" sz="1400" dirty="0"/>
              <a:t>Massapê;</a:t>
            </a:r>
          </a:p>
          <a:p>
            <a:pPr lvl="0" algn="just"/>
            <a:r>
              <a:rPr lang="pt-BR" sz="1400" i="1" dirty="0"/>
              <a:t>Território-Município </a:t>
            </a:r>
            <a:r>
              <a:rPr lang="pt-BR" sz="1400" dirty="0"/>
              <a:t>Meruoca;</a:t>
            </a:r>
          </a:p>
          <a:p>
            <a:pPr lvl="0" algn="just"/>
            <a:r>
              <a:rPr lang="pt-BR" sz="1400" i="1" dirty="0"/>
              <a:t>Território-Município</a:t>
            </a:r>
            <a:r>
              <a:rPr lang="pt-BR" sz="1400" dirty="0"/>
              <a:t> Santana do Acaraú;</a:t>
            </a:r>
          </a:p>
          <a:p>
            <a:pPr lvl="0" algn="just"/>
            <a:r>
              <a:rPr lang="pt-BR" sz="1400" i="1" dirty="0"/>
              <a:t>Território-Município</a:t>
            </a:r>
            <a:r>
              <a:rPr lang="pt-BR" sz="1400" dirty="0"/>
              <a:t> Sobral;</a:t>
            </a:r>
          </a:p>
        </p:txBody>
      </p:sp>
      <p:sp>
        <p:nvSpPr>
          <p:cNvPr id="7" name="Rectangle 22"/>
          <p:cNvSpPr>
            <a:spLocks noChangeArrowheads="1"/>
          </p:cNvSpPr>
          <p:nvPr/>
        </p:nvSpPr>
        <p:spPr bwMode="auto">
          <a:xfrm>
            <a:off x="7607586" y="3672334"/>
            <a:ext cx="3705854" cy="2000548"/>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r>
              <a:rPr lang="pt-BR" sz="1600" b="1" dirty="0"/>
              <a:t>Território de Identidade Rural Litoral Extremo Oeste</a:t>
            </a:r>
            <a:endParaRPr lang="pt-BR" sz="1600" dirty="0"/>
          </a:p>
          <a:p>
            <a:pPr lvl="0" algn="just"/>
            <a:r>
              <a:rPr lang="pt-BR" sz="1400" i="1" dirty="0"/>
              <a:t>Território-Município</a:t>
            </a:r>
            <a:r>
              <a:rPr lang="pt-BR" sz="1400" dirty="0"/>
              <a:t> Acaraú (Aranaú);</a:t>
            </a:r>
          </a:p>
          <a:p>
            <a:pPr lvl="0" algn="just"/>
            <a:r>
              <a:rPr lang="pt-BR" sz="1400" i="1" dirty="0"/>
              <a:t>Território-Município</a:t>
            </a:r>
            <a:r>
              <a:rPr lang="pt-BR" sz="1400" dirty="0"/>
              <a:t> Bela Cruz;</a:t>
            </a:r>
          </a:p>
          <a:p>
            <a:pPr algn="just"/>
            <a:r>
              <a:rPr lang="pt-BR" sz="1600" dirty="0"/>
              <a:t> </a:t>
            </a:r>
          </a:p>
          <a:p>
            <a:pPr lvl="0" algn="just"/>
            <a:r>
              <a:rPr lang="pt-BR" sz="1600" b="1" dirty="0"/>
              <a:t>Território de Identidade Rural </a:t>
            </a:r>
            <a:r>
              <a:rPr lang="pt-BR" sz="1600" b="1" dirty="0" smtClean="0"/>
              <a:t>Serra </a:t>
            </a:r>
            <a:r>
              <a:rPr lang="pt-BR" sz="1600" b="1" dirty="0"/>
              <a:t>da Ibiapaba</a:t>
            </a:r>
            <a:endParaRPr lang="pt-BR" sz="1600" dirty="0"/>
          </a:p>
          <a:p>
            <a:pPr lvl="0" algn="just"/>
            <a:r>
              <a:rPr lang="pt-BR" sz="1400" i="1" dirty="0"/>
              <a:t>Território-Município</a:t>
            </a:r>
            <a:r>
              <a:rPr lang="pt-BR" sz="1400" dirty="0"/>
              <a:t> Tianguá.</a:t>
            </a:r>
          </a:p>
        </p:txBody>
      </p:sp>
      <p:sp>
        <p:nvSpPr>
          <p:cNvPr id="8" name="Retângulo 7"/>
          <p:cNvSpPr/>
          <p:nvPr/>
        </p:nvSpPr>
        <p:spPr>
          <a:xfrm>
            <a:off x="4474919" y="3718501"/>
            <a:ext cx="3132667" cy="1015663"/>
          </a:xfrm>
          <a:prstGeom prst="rect">
            <a:avLst/>
          </a:prstGeom>
        </p:spPr>
        <p:txBody>
          <a:bodyPr wrap="square">
            <a:spAutoFit/>
          </a:bodyPr>
          <a:lstStyle/>
          <a:p>
            <a:pPr marL="91440" algn="ctr">
              <a:spcAft>
                <a:spcPts val="0"/>
              </a:spcAft>
            </a:pPr>
            <a:r>
              <a:rPr lang="pt-BR" sz="1600" b="1" dirty="0">
                <a:solidFill>
                  <a:srgbClr val="000000"/>
                </a:solidFill>
                <a:latin typeface="Calibri" panose="020F0502020204030204" pitchFamily="34" charset="0"/>
                <a:ea typeface="Times New Roman" panose="02020603050405020304" pitchFamily="18" charset="0"/>
              </a:rPr>
              <a:t>Outros, em menor </a:t>
            </a:r>
            <a:r>
              <a:rPr lang="pt-BR" sz="1600" b="1" dirty="0" smtClean="0">
                <a:solidFill>
                  <a:srgbClr val="000000"/>
                </a:solidFill>
                <a:latin typeface="Calibri" panose="020F0502020204030204" pitchFamily="34" charset="0"/>
                <a:ea typeface="Times New Roman" panose="02020603050405020304" pitchFamily="18" charset="0"/>
              </a:rPr>
              <a:t>intensidade</a:t>
            </a:r>
          </a:p>
          <a:p>
            <a:pPr marL="91440" algn="ctr">
              <a:spcAft>
                <a:spcPts val="0"/>
              </a:spcAft>
            </a:pPr>
            <a:r>
              <a:rPr lang="pt-BR" sz="1600" b="1" dirty="0" smtClean="0">
                <a:solidFill>
                  <a:srgbClr val="000000"/>
                </a:solidFill>
                <a:latin typeface="Calibri" panose="020F0502020204030204" pitchFamily="34" charset="0"/>
                <a:ea typeface="Times New Roman" panose="02020603050405020304" pitchFamily="18" charset="0"/>
              </a:rPr>
              <a:t> </a:t>
            </a:r>
          </a:p>
          <a:p>
            <a:pPr marL="91440" algn="ctr">
              <a:spcAft>
                <a:spcPts val="0"/>
              </a:spcAft>
            </a:pPr>
            <a:r>
              <a:rPr lang="pt-BR" sz="1400" dirty="0" smtClean="0">
                <a:solidFill>
                  <a:srgbClr val="000000"/>
                </a:solidFill>
                <a:latin typeface="Calibri" panose="020F0502020204030204" pitchFamily="34" charset="0"/>
                <a:ea typeface="Times New Roman" panose="02020603050405020304" pitchFamily="18" charset="0"/>
              </a:rPr>
              <a:t>(</a:t>
            </a:r>
            <a:r>
              <a:rPr lang="pt-BR" sz="1400" i="1" dirty="0">
                <a:solidFill>
                  <a:srgbClr val="000000"/>
                </a:solidFill>
                <a:latin typeface="Calibri" panose="020F0502020204030204" pitchFamily="34" charset="0"/>
                <a:ea typeface="Times New Roman" panose="02020603050405020304" pitchFamily="18" charset="0"/>
              </a:rPr>
              <a:t>Territórios-Municípios</a:t>
            </a:r>
            <a:r>
              <a:rPr lang="pt-BR" sz="1400" dirty="0">
                <a:solidFill>
                  <a:srgbClr val="000000"/>
                </a:solidFill>
                <a:latin typeface="Calibri" panose="020F0502020204030204" pitchFamily="34" charset="0"/>
                <a:ea typeface="Times New Roman" panose="02020603050405020304" pitchFamily="18" charset="0"/>
              </a:rPr>
              <a:t>: Morrinhos e Miraíma).</a:t>
            </a:r>
            <a:endParaRPr lang="pt-BR" sz="1400" dirty="0">
              <a:effectLst/>
              <a:latin typeface="Times New Roman" panose="02020603050405020304" pitchFamily="18" charset="0"/>
              <a:ea typeface="Times New Roman" panose="02020603050405020304" pitchFamily="18" charset="0"/>
            </a:endParaRPr>
          </a:p>
        </p:txBody>
      </p:sp>
      <p:sp>
        <p:nvSpPr>
          <p:cNvPr id="9" name="Espaço Reservado para Número de Slide 8"/>
          <p:cNvSpPr>
            <a:spLocks noGrp="1"/>
          </p:cNvSpPr>
          <p:nvPr>
            <p:ph type="sldNum" sz="quarter" idx="12"/>
          </p:nvPr>
        </p:nvSpPr>
        <p:spPr/>
        <p:txBody>
          <a:bodyPr/>
          <a:lstStyle/>
          <a:p>
            <a:fld id="{AD9373CF-B0E1-4820-AA5F-057C2BC1014F}" type="slidenum">
              <a:rPr lang="pt-BR" smtClean="0"/>
              <a:t>8</a:t>
            </a:fld>
            <a:endParaRPr lang="pt-BR"/>
          </a:p>
        </p:txBody>
      </p:sp>
      <p:sp>
        <p:nvSpPr>
          <p:cNvPr id="10" name="Espaço Reservado para Rodapé 9"/>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302675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53651" y="167971"/>
            <a:ext cx="10455786" cy="332364"/>
          </a:xfrm>
        </p:spPr>
        <p:txBody>
          <a:bodyPr anchor="ctr">
            <a:normAutofit/>
          </a:bodyPr>
          <a:lstStyle/>
          <a:p>
            <a:r>
              <a:rPr lang="pt-BR" altLang="pt-BR" sz="1200" dirty="0" smtClean="0">
                <a:solidFill>
                  <a:srgbClr val="222222"/>
                </a:solidFill>
                <a:ea typeface="Times New Roman" panose="02020603050405020304" pitchFamily="18" charset="0"/>
                <a:cs typeface="Calibri" panose="020F0502020204030204" pitchFamily="34" charset="0"/>
              </a:rPr>
              <a:t>Cont. 2</a:t>
            </a:r>
            <a:r>
              <a:rPr lang="pt-BR" altLang="pt-BR" sz="1200" dirty="0">
                <a:solidFill>
                  <a:srgbClr val="222222"/>
                </a:solidFill>
                <a:ea typeface="Times New Roman" panose="02020603050405020304" pitchFamily="18" charset="0"/>
                <a:cs typeface="Calibri" panose="020F0502020204030204" pitchFamily="34" charset="0"/>
              </a:rPr>
              <a:t>) o </a:t>
            </a:r>
            <a:r>
              <a:rPr lang="pt-BR" altLang="pt-BR" sz="1200" u="sng" dirty="0">
                <a:solidFill>
                  <a:srgbClr val="222222"/>
                </a:solidFill>
                <a:ea typeface="Times New Roman" panose="02020603050405020304" pitchFamily="18" charset="0"/>
                <a:cs typeface="Calibri" panose="020F0502020204030204" pitchFamily="34" charset="0"/>
              </a:rPr>
              <a:t>aprofundamento da integração </a:t>
            </a:r>
            <a:r>
              <a:rPr lang="pt-BR" altLang="pt-BR" sz="1200" b="1" u="sng" dirty="0">
                <a:solidFill>
                  <a:srgbClr val="222222"/>
                </a:solidFill>
                <a:ea typeface="Times New Roman" panose="02020603050405020304" pitchFamily="18" charset="0"/>
                <a:cs typeface="Calibri" panose="020F0502020204030204" pitchFamily="34" charset="0"/>
              </a:rPr>
              <a:t>UVA / Comunidades / </a:t>
            </a:r>
            <a:r>
              <a:rPr lang="pt-BR" altLang="pt-BR" sz="1200" b="1" u="sng" dirty="0" smtClean="0">
                <a:solidFill>
                  <a:srgbClr val="222222"/>
                </a:solidFill>
                <a:ea typeface="Times New Roman" panose="02020603050405020304" pitchFamily="18" charset="0"/>
                <a:cs typeface="Calibri" panose="020F0502020204030204" pitchFamily="34" charset="0"/>
              </a:rPr>
              <a:t>Territórios</a:t>
            </a:r>
            <a:r>
              <a:rPr lang="pt-BR" altLang="pt-BR" sz="1200" dirty="0" smtClean="0">
                <a:solidFill>
                  <a:srgbClr val="222222"/>
                </a:solidFill>
                <a:ea typeface="Times New Roman" panose="02020603050405020304" pitchFamily="18" charset="0"/>
                <a:cs typeface="Calibri" panose="020F0502020204030204" pitchFamily="34" charset="0"/>
              </a:rPr>
              <a:t>,</a:t>
            </a:r>
            <a:endParaRPr lang="pt-BR" sz="1200" dirty="0"/>
          </a:p>
        </p:txBody>
      </p:sp>
      <p:sp>
        <p:nvSpPr>
          <p:cNvPr id="3" name="Rectangle 22"/>
          <p:cNvSpPr>
            <a:spLocks noChangeArrowheads="1"/>
          </p:cNvSpPr>
          <p:nvPr/>
        </p:nvSpPr>
        <p:spPr bwMode="auto">
          <a:xfrm>
            <a:off x="855650" y="617622"/>
            <a:ext cx="10453786" cy="1446550"/>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400" dirty="0"/>
              <a:t>Hoje, 2014, é oportuno e significativo lembrar que a Incubadora IEES-UVA, criada pela Universidade Estadual Vale do Acaraú – UVA-CE, </a:t>
            </a:r>
            <a:r>
              <a:rPr lang="pt-BR" sz="1400" u="sng" dirty="0"/>
              <a:t>VEIO JÁ DE 2007 DECLARANDO A SUA PROPOSTA COMO DE LONGO PRAZO</a:t>
            </a:r>
            <a:r>
              <a:rPr lang="pt-BR" sz="1400" dirty="0"/>
              <a:t>, fato que, em processo continuado de afirmação e reconhecimento assumiu gradualmente, em sua relação com a Universidade da qual deriva e é parte, uma condição especial de institucionalidade interna</a:t>
            </a:r>
            <a:r>
              <a:rPr lang="pt-BR" sz="1400" dirty="0" smtClean="0"/>
              <a:t>:</a:t>
            </a:r>
          </a:p>
          <a:p>
            <a:pPr algn="just"/>
            <a:endParaRPr lang="pt-BR" sz="500" dirty="0"/>
          </a:p>
          <a:p>
            <a:pPr marL="627063" indent="-271463" algn="just">
              <a:buFont typeface="Arial" panose="020B0604020202020204" pitchFamily="34" charset="0"/>
              <a:buChar char="•"/>
            </a:pPr>
            <a:r>
              <a:rPr lang="pt-BR" sz="1200" dirty="0" smtClean="0"/>
              <a:t>De </a:t>
            </a:r>
            <a:r>
              <a:rPr lang="pt-BR" sz="1200" dirty="0"/>
              <a:t>relativa autonomia, </a:t>
            </a:r>
            <a:endParaRPr lang="pt-BR" sz="1200" dirty="0" smtClean="0"/>
          </a:p>
          <a:p>
            <a:pPr marL="355600" algn="just"/>
            <a:endParaRPr lang="pt-BR" sz="500" dirty="0"/>
          </a:p>
          <a:p>
            <a:pPr marL="627063" indent="-271463" algn="just">
              <a:buFont typeface="Arial" panose="020B0604020202020204" pitchFamily="34" charset="0"/>
              <a:buChar char="•"/>
            </a:pPr>
            <a:r>
              <a:rPr lang="pt-BR" sz="1200" dirty="0"/>
              <a:t>Com perfil próprio à sua natureza conceitual, especialização, missão específica e necessidades administrativas e operacionais suficientes para o cumprimento das suas finalidades em ambientes sociais de notória peculiaridade.</a:t>
            </a:r>
          </a:p>
        </p:txBody>
      </p:sp>
      <p:sp>
        <p:nvSpPr>
          <p:cNvPr id="4" name="Rectangle 22"/>
          <p:cNvSpPr>
            <a:spLocks noChangeArrowheads="1"/>
          </p:cNvSpPr>
          <p:nvPr/>
        </p:nvSpPr>
        <p:spPr bwMode="auto">
          <a:xfrm>
            <a:off x="853650" y="2074564"/>
            <a:ext cx="10455787" cy="523220"/>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400" dirty="0"/>
              <a:t>Pelo exposto, predispôs-se, desenvolveu e manteve a Incubadora algumas posturas próprias na sua relação com os possíveis beneficiários. Entre elas enumera-se:</a:t>
            </a:r>
          </a:p>
        </p:txBody>
      </p:sp>
      <p:sp>
        <p:nvSpPr>
          <p:cNvPr id="5" name="Rectangle 22"/>
          <p:cNvSpPr>
            <a:spLocks noChangeArrowheads="1"/>
          </p:cNvSpPr>
          <p:nvPr/>
        </p:nvSpPr>
        <p:spPr bwMode="auto">
          <a:xfrm>
            <a:off x="876642" y="2571692"/>
            <a:ext cx="10432794" cy="1938992"/>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804863" lvl="0" indent="-355600" algn="just">
              <a:buFont typeface="+mj-lt"/>
              <a:buAutoNum type="arabicPeriod"/>
            </a:pPr>
            <a:r>
              <a:rPr lang="pt-BR" sz="1400" dirty="0"/>
              <a:t>Sem exclusões e ao abrigo de conceitos e práticas da dita economia solidária, procurar desenvolver, </a:t>
            </a:r>
            <a:r>
              <a:rPr lang="pt-BR" sz="1400" i="1" dirty="0"/>
              <a:t>nos processos de incubação em comunidade</a:t>
            </a:r>
            <a:r>
              <a:rPr lang="pt-BR" sz="1400" dirty="0"/>
              <a:t>, uma crescente atenção a </a:t>
            </a:r>
            <a:r>
              <a:rPr lang="pt-BR" sz="1400" dirty="0" smtClean="0"/>
              <a:t>conceitos e práticas pertinentes </a:t>
            </a:r>
            <a:r>
              <a:rPr lang="pt-BR" sz="1400" dirty="0"/>
              <a:t>de </a:t>
            </a:r>
            <a:r>
              <a:rPr lang="pt-BR" sz="1400" dirty="0" smtClean="0"/>
              <a:t>(01) desenvolvimento </a:t>
            </a:r>
            <a:r>
              <a:rPr lang="pt-BR" sz="1400" dirty="0"/>
              <a:t>local/territorial </a:t>
            </a:r>
            <a:r>
              <a:rPr lang="pt-BR" sz="1400" dirty="0" smtClean="0"/>
              <a:t>sustentável </a:t>
            </a:r>
            <a:r>
              <a:rPr lang="pt-BR" sz="1200" dirty="0" smtClean="0"/>
              <a:t>(em irrecusável convivência com o semiárido, e não apenas o combate aos efeitos da seca),</a:t>
            </a:r>
            <a:r>
              <a:rPr lang="pt-BR" sz="1400" dirty="0" smtClean="0"/>
              <a:t> (02) municipalismo </a:t>
            </a:r>
            <a:r>
              <a:rPr lang="pt-BR" sz="1400" dirty="0"/>
              <a:t>e sua representação no escopo do serviço público brasileiro (enquanto interdependência irrecusável entre esferas/partes para um mesmo e único fim; e afirmação político-administrativa </a:t>
            </a:r>
            <a:r>
              <a:rPr lang="pt-BR" sz="1400" dirty="0" smtClean="0"/>
              <a:t>primeira), (03) reciprocidade </a:t>
            </a:r>
            <a:r>
              <a:rPr lang="pt-BR" sz="1400" dirty="0"/>
              <a:t>urbano-rural, </a:t>
            </a:r>
            <a:r>
              <a:rPr lang="pt-BR" sz="1400" dirty="0" smtClean="0"/>
              <a:t>(04) agricultura </a:t>
            </a:r>
            <a:r>
              <a:rPr lang="pt-BR" sz="1400" dirty="0"/>
              <a:t>familiar e reforma agrária, cadeias e arranjos produtivos, </a:t>
            </a:r>
            <a:r>
              <a:rPr lang="pt-BR" sz="1400" dirty="0" smtClean="0"/>
              <a:t>(05) juventude (com </a:t>
            </a:r>
            <a:r>
              <a:rPr lang="pt-BR" sz="1400" dirty="0"/>
              <a:t>ênfase à rural), </a:t>
            </a:r>
            <a:r>
              <a:rPr lang="pt-BR" sz="1400" dirty="0" smtClean="0"/>
              <a:t>(06) igualdade </a:t>
            </a:r>
            <a:r>
              <a:rPr lang="pt-BR" sz="1400" dirty="0"/>
              <a:t>de </a:t>
            </a:r>
            <a:r>
              <a:rPr lang="pt-BR" sz="1400" dirty="0" smtClean="0"/>
              <a:t>gênero, (07) </a:t>
            </a:r>
            <a:r>
              <a:rPr lang="pt-BR" sz="1400" dirty="0"/>
              <a:t>cultura; </a:t>
            </a:r>
            <a:r>
              <a:rPr lang="pt-BR" sz="1400" dirty="0" smtClean="0"/>
              <a:t>e (08)...</a:t>
            </a:r>
            <a:endParaRPr lang="pt-BR" sz="1400" dirty="0"/>
          </a:p>
          <a:p>
            <a:pPr marL="804863" lvl="0" indent="-355600" algn="just">
              <a:buFont typeface="+mj-lt"/>
              <a:buAutoNum type="arabicPeriod"/>
            </a:pPr>
            <a:endParaRPr lang="pt-BR" sz="800" dirty="0" smtClean="0"/>
          </a:p>
          <a:p>
            <a:pPr marL="804863" lvl="0" indent="-355600" algn="just">
              <a:buFont typeface="+mj-lt"/>
              <a:buAutoNum type="arabicPeriod"/>
            </a:pPr>
            <a:r>
              <a:rPr lang="pt-BR" sz="1400" dirty="0" smtClean="0"/>
              <a:t>A </a:t>
            </a:r>
            <a:r>
              <a:rPr lang="pt-BR" sz="1400" dirty="0"/>
              <a:t>ideia, à vista do caráter permanente da Universidade inserida na região, </a:t>
            </a:r>
            <a:r>
              <a:rPr lang="pt-BR" sz="1400" i="1" dirty="0"/>
              <a:t>de compromisso pelo prazo necessário a cada processo de incubação sob a perspectiva da modalidade economia solidária</a:t>
            </a:r>
            <a:r>
              <a:rPr lang="pt-BR" sz="1400" dirty="0"/>
              <a:t>.</a:t>
            </a:r>
          </a:p>
        </p:txBody>
      </p:sp>
      <p:sp>
        <p:nvSpPr>
          <p:cNvPr id="6" name="Rectangle 22"/>
          <p:cNvSpPr>
            <a:spLocks noChangeArrowheads="1"/>
          </p:cNvSpPr>
          <p:nvPr/>
        </p:nvSpPr>
        <p:spPr bwMode="auto">
          <a:xfrm>
            <a:off x="887274" y="4510684"/>
            <a:ext cx="10432795" cy="1538883"/>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pt-BR" sz="1400" dirty="0"/>
              <a:t>Complementa-se, “Quanto ao horizonte de tempo que inspirou a implantação da IEES-UVA, (...) repete o sempre repetido: “o nosso horizonte deve ser de no mínimo 50 anos</a:t>
            </a:r>
            <a:r>
              <a:rPr lang="pt-BR" sz="1400" dirty="0" smtClean="0"/>
              <a:t>”!</a:t>
            </a:r>
          </a:p>
          <a:p>
            <a:pPr algn="just"/>
            <a:r>
              <a:rPr lang="pt-BR" sz="800" dirty="0" smtClean="0"/>
              <a:t> </a:t>
            </a:r>
            <a:endParaRPr lang="pt-BR" sz="800" dirty="0"/>
          </a:p>
          <a:p>
            <a:pPr algn="just"/>
            <a:r>
              <a:rPr lang="pt-BR" sz="1400" dirty="0"/>
              <a:t>Portanto, é fundamental desenvolver quadros numa gestão </a:t>
            </a:r>
            <a:r>
              <a:rPr lang="pt-BR" sz="1400" dirty="0" smtClean="0"/>
              <a:t>criativa, eficaz, eminentemente </a:t>
            </a:r>
            <a:r>
              <a:rPr lang="pt-BR" sz="1400" dirty="0"/>
              <a:t>democrática e auto formadora, que componha uma realidade de aprendizado contínuo e de cultura sustentável da Organização</a:t>
            </a:r>
            <a:r>
              <a:rPr lang="pt-BR" sz="1400" dirty="0" smtClean="0"/>
              <a:t>.</a:t>
            </a:r>
          </a:p>
          <a:p>
            <a:pPr algn="just"/>
            <a:endParaRPr lang="pt-BR" sz="800" dirty="0"/>
          </a:p>
          <a:p>
            <a:pPr algn="just"/>
            <a:endParaRPr lang="pt-BR" sz="800" dirty="0" smtClean="0"/>
          </a:p>
          <a:p>
            <a:pPr algn="r"/>
            <a:r>
              <a:rPr lang="pt-BR" sz="1400" dirty="0" smtClean="0"/>
              <a:t>Segue um mapa ilustrativo </a:t>
            </a:r>
            <a:r>
              <a:rPr lang="pt-BR" sz="1400" dirty="0"/>
              <a:t>dos territórios ora </a:t>
            </a:r>
            <a:r>
              <a:rPr lang="pt-BR" sz="1400" dirty="0" smtClean="0"/>
              <a:t>acessados / intencionados:</a:t>
            </a:r>
            <a:endParaRPr lang="pt-BR" sz="1400" dirty="0"/>
          </a:p>
        </p:txBody>
      </p:sp>
      <p:sp>
        <p:nvSpPr>
          <p:cNvPr id="7" name="Espaço Reservado para Número de Slide 6"/>
          <p:cNvSpPr>
            <a:spLocks noGrp="1"/>
          </p:cNvSpPr>
          <p:nvPr>
            <p:ph type="sldNum" sz="quarter" idx="12"/>
          </p:nvPr>
        </p:nvSpPr>
        <p:spPr/>
        <p:txBody>
          <a:bodyPr/>
          <a:lstStyle/>
          <a:p>
            <a:fld id="{AD9373CF-B0E1-4820-AA5F-057C2BC1014F}" type="slidenum">
              <a:rPr lang="pt-BR" smtClean="0"/>
              <a:t>9</a:t>
            </a:fld>
            <a:endParaRPr lang="pt-BR"/>
          </a:p>
        </p:txBody>
      </p:sp>
      <p:sp>
        <p:nvSpPr>
          <p:cNvPr id="8" name="Espaço Reservado para Rodapé 7"/>
          <p:cNvSpPr>
            <a:spLocks noGrp="1"/>
          </p:cNvSpPr>
          <p:nvPr>
            <p:ph type="ftr" sz="quarter" idx="11"/>
          </p:nvPr>
        </p:nvSpPr>
        <p:spPr/>
        <p:txBody>
          <a:bodyPr/>
          <a:lstStyle/>
          <a:p>
            <a:r>
              <a:rPr lang="pt-BR" dirty="0" smtClean="0"/>
              <a:t>Apresentação Univer. UVA-Sobral-CE na ABRUEM. Fortaleza - Ceará, 06nov2014</a:t>
            </a:r>
            <a:endParaRPr lang="pt-BR" dirty="0"/>
          </a:p>
        </p:txBody>
      </p:sp>
    </p:spTree>
    <p:extLst>
      <p:ext uri="{BB962C8B-B14F-4D97-AF65-F5344CB8AC3E}">
        <p14:creationId xmlns:p14="http://schemas.microsoft.com/office/powerpoint/2010/main" val="3022820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4446</Words>
  <Application>Microsoft Office PowerPoint</Application>
  <PresentationFormat>Widescreen</PresentationFormat>
  <Paragraphs>562</Paragraphs>
  <Slides>37</Slides>
  <Notes>3</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37</vt:i4>
      </vt:variant>
    </vt:vector>
  </HeadingPairs>
  <TitlesOfParts>
    <vt:vector size="48" baseType="lpstr">
      <vt:lpstr>Aharoni</vt:lpstr>
      <vt:lpstr>Arial</vt:lpstr>
      <vt:lpstr>Arial Black</vt:lpstr>
      <vt:lpstr>Bradley Hand ITC</vt:lpstr>
      <vt:lpstr>Calibri</vt:lpstr>
      <vt:lpstr>Calibri Light</vt:lpstr>
      <vt:lpstr>Comic Sans MS</vt:lpstr>
      <vt:lpstr>Droid Sans Fallback</vt:lpstr>
      <vt:lpstr>Times New Roman</vt:lpstr>
      <vt:lpstr>Wingdings</vt:lpstr>
      <vt:lpstr>Tema do Office</vt:lpstr>
      <vt:lpstr>“O Desafio da Integração entre as IES da ABRUEM”, 55º Fórum da ABRUEM   Ao ensejo do tema,  convidadas as IES filiadas para enviarem relatos de experiências que gostariam de compartilhar com as instituições coirmãs em apresentações determinadas para 15 minutos cada, a Universidade Estadual Vale do Acaraú –UVA optou pelo que ora denomina de    </vt:lpstr>
      <vt:lpstr>Somos do interior do Ceará...</vt:lpstr>
      <vt:lpstr>“O Desafio da Integração ...”.</vt:lpstr>
      <vt:lpstr>1) a integração dentro da comunidade acadêmica UVA</vt:lpstr>
      <vt:lpstr>UNIVERSIDADE ESTADUAL VALE DO ACARAÚ – Sobral – Ceará ref. 2014</vt:lpstr>
      <vt:lpstr>Cont. 1) a integração dentro da comunidade acadêmica UVA</vt:lpstr>
      <vt:lpstr>Cont. 1) a integração dentro da comunidade acadêmica UVA</vt:lpstr>
      <vt:lpstr>2) o aprofundamento da integração UVA / Comunidades / Territórios,</vt:lpstr>
      <vt:lpstr>Cont. 2) o aprofundamento da integração UVA / Comunidades / Territórios,</vt:lpstr>
      <vt:lpstr>Cont. 2) o aprofundamento da integração UVA / Comunidades / Territórios,</vt:lpstr>
      <vt:lpstr>3) o “PROTOCOLO DE ARTICULAÇÃO FEDERATIVA E SISTÊMICA DE ENTES PÚBLICOS”,</vt:lpstr>
      <vt:lpstr>3) o “PROTOCOLO DE ARTICULAÇÃO FEDERATIVA E SISTÊMICA DE ENTES PÚBLICOS”,</vt:lpstr>
      <vt:lpstr>3) o “PROTOCOLO DE ARTICULAÇÃO FEDERATIVA E SISTÊMICA DE ENTES PÚBLICOS”,</vt:lpstr>
      <vt:lpstr>3) o “PROTOCOLO DE ARTICULAÇÃO FEDERATIVA E SISTÊMICA DE ENTES PÚBLICOS”,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lpstr>ALGUMAS FOTOS anteriores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 já não existe mais</dc:title>
  <dc:creator>Guedes</dc:creator>
  <cp:lastModifiedBy>Guedes</cp:lastModifiedBy>
  <cp:revision>125</cp:revision>
  <dcterms:created xsi:type="dcterms:W3CDTF">2014-04-29T22:34:14Z</dcterms:created>
  <dcterms:modified xsi:type="dcterms:W3CDTF">2014-11-06T12:22:24Z</dcterms:modified>
</cp:coreProperties>
</file>