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81" r:id="rId2"/>
    <p:sldId id="382" r:id="rId3"/>
    <p:sldId id="384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325" r:id="rId21"/>
    <p:sldId id="350" r:id="rId22"/>
    <p:sldId id="332" r:id="rId23"/>
    <p:sldId id="282" r:id="rId24"/>
    <p:sldId id="367" r:id="rId25"/>
    <p:sldId id="368" r:id="rId26"/>
    <p:sldId id="369" r:id="rId27"/>
    <p:sldId id="288" r:id="rId28"/>
    <p:sldId id="297" r:id="rId29"/>
    <p:sldId id="354" r:id="rId30"/>
    <p:sldId id="356" r:id="rId31"/>
    <p:sldId id="372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7" r:id="rId43"/>
    <p:sldId id="412" r:id="rId44"/>
    <p:sldId id="413" r:id="rId45"/>
    <p:sldId id="349" r:id="rId46"/>
    <p:sldId id="342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343" r:id="rId55"/>
    <p:sldId id="344" r:id="rId56"/>
    <p:sldId id="345" r:id="rId57"/>
    <p:sldId id="346" r:id="rId58"/>
    <p:sldId id="347" r:id="rId59"/>
    <p:sldId id="348" r:id="rId60"/>
    <p:sldId id="373" r:id="rId61"/>
    <p:sldId id="366" r:id="rId62"/>
    <p:sldId id="321" r:id="rId6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20B"/>
    <a:srgbClr val="E06B0A"/>
    <a:srgbClr val="99A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\Dropbox\Alessandro\PNUD\Banco%20de%20dados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\Dropbox\Alessandro\PNUD\Banco%20de%20dados.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\Dropbox\Alessandro\PNUD\Banco%20de%20dados.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\Dropbox\Alessandro\PNUD\Banco%20de%20dad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\Dropbox\Alessandro\PNUD\Banco%20de%20dad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\Dropbox\Alessandro\PNUD\Banco%20de%20dados.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\Dropbox\Alessandro\PNUD\Banco%20de%20dad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\Dropbox\Alessandro\PNUD\Banco%20de%20dados.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\Dropbox\Alessandro\PNUD\Banco%20de%20dados.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figuras!$CU$4</c:f>
              <c:strCache>
                <c:ptCount val="1"/>
                <c:pt idx="0">
                  <c:v>Ensino fundamental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figuras!$CT$5:$CT$30</c:f>
              <c:strCache>
                <c:ptCount val="26"/>
                <c:pt idx="0">
                  <c:v>Almadina</c:v>
                </c:pt>
                <c:pt idx="1">
                  <c:v>Arataca</c:v>
                </c:pt>
                <c:pt idx="2">
                  <c:v>Aurelino Leal</c:v>
                </c:pt>
                <c:pt idx="3">
                  <c:v>Barro Preto</c:v>
                </c:pt>
                <c:pt idx="4">
                  <c:v>Buerarema</c:v>
                </c:pt>
                <c:pt idx="5">
                  <c:v>Camacan</c:v>
                </c:pt>
                <c:pt idx="6">
                  <c:v>Canavieiras</c:v>
                </c:pt>
                <c:pt idx="7">
                  <c:v>Coaraci</c:v>
                </c:pt>
                <c:pt idx="8">
                  <c:v>Floresta Azul</c:v>
                </c:pt>
                <c:pt idx="9">
                  <c:v>Ibicaraí</c:v>
                </c:pt>
                <c:pt idx="10">
                  <c:v>Ilhéus</c:v>
                </c:pt>
                <c:pt idx="11">
                  <c:v>Itabuna</c:v>
                </c:pt>
                <c:pt idx="12">
                  <c:v>Itacaré</c:v>
                </c:pt>
                <c:pt idx="13">
                  <c:v>Itaju do Colônia</c:v>
                </c:pt>
                <c:pt idx="14">
                  <c:v>Itajuípe</c:v>
                </c:pt>
                <c:pt idx="15">
                  <c:v>Itapé</c:v>
                </c:pt>
                <c:pt idx="16">
                  <c:v>Itapitanga</c:v>
                </c:pt>
                <c:pt idx="17">
                  <c:v>Jussari</c:v>
                </c:pt>
                <c:pt idx="18">
                  <c:v>Maraú</c:v>
                </c:pt>
                <c:pt idx="19">
                  <c:v>Mascote</c:v>
                </c:pt>
                <c:pt idx="20">
                  <c:v>Pau Brasil</c:v>
                </c:pt>
                <c:pt idx="21">
                  <c:v>Santa Luzia</c:v>
                </c:pt>
                <c:pt idx="22">
                  <c:v>São José da Vitória</c:v>
                </c:pt>
                <c:pt idx="23">
                  <c:v>Ubaitaba</c:v>
                </c:pt>
                <c:pt idx="24">
                  <c:v>Una</c:v>
                </c:pt>
                <c:pt idx="25">
                  <c:v>Uruçuca</c:v>
                </c:pt>
              </c:strCache>
            </c:strRef>
          </c:cat>
          <c:val>
            <c:numRef>
              <c:f>figuras!$CU$5:$CU$30</c:f>
              <c:numCache>
                <c:formatCode>#,##0</c:formatCode>
                <c:ptCount val="26"/>
                <c:pt idx="0">
                  <c:v>1008</c:v>
                </c:pt>
                <c:pt idx="1">
                  <c:v>2338</c:v>
                </c:pt>
                <c:pt idx="2">
                  <c:v>2129</c:v>
                </c:pt>
                <c:pt idx="3">
                  <c:v>1125</c:v>
                </c:pt>
                <c:pt idx="4">
                  <c:v>3115</c:v>
                </c:pt>
                <c:pt idx="5">
                  <c:v>5048</c:v>
                </c:pt>
                <c:pt idx="6">
                  <c:v>5970</c:v>
                </c:pt>
                <c:pt idx="7">
                  <c:v>3707</c:v>
                </c:pt>
                <c:pt idx="8">
                  <c:v>1810</c:v>
                </c:pt>
                <c:pt idx="9">
                  <c:v>4336</c:v>
                </c:pt>
                <c:pt idx="10">
                  <c:v>28910</c:v>
                </c:pt>
                <c:pt idx="11">
                  <c:v>29168</c:v>
                </c:pt>
                <c:pt idx="12">
                  <c:v>4487</c:v>
                </c:pt>
                <c:pt idx="13">
                  <c:v>1432</c:v>
                </c:pt>
                <c:pt idx="14">
                  <c:v>3756</c:v>
                </c:pt>
                <c:pt idx="15">
                  <c:v>1520</c:v>
                </c:pt>
                <c:pt idx="16">
                  <c:v>1695</c:v>
                </c:pt>
                <c:pt idx="17">
                  <c:v>1234</c:v>
                </c:pt>
                <c:pt idx="18">
                  <c:v>4068</c:v>
                </c:pt>
                <c:pt idx="19">
                  <c:v>2913</c:v>
                </c:pt>
                <c:pt idx="20">
                  <c:v>2125</c:v>
                </c:pt>
                <c:pt idx="21">
                  <c:v>2352</c:v>
                </c:pt>
                <c:pt idx="22">
                  <c:v>1234</c:v>
                </c:pt>
                <c:pt idx="23">
                  <c:v>3702</c:v>
                </c:pt>
                <c:pt idx="24">
                  <c:v>4409</c:v>
                </c:pt>
                <c:pt idx="25">
                  <c:v>4169</c:v>
                </c:pt>
              </c:numCache>
            </c:numRef>
          </c:val>
        </c:ser>
        <c:ser>
          <c:idx val="1"/>
          <c:order val="1"/>
          <c:tx>
            <c:strRef>
              <c:f>figuras!$CV$4</c:f>
              <c:strCache>
                <c:ptCount val="1"/>
                <c:pt idx="0">
                  <c:v>Ensino médio</c:v>
                </c:pt>
              </c:strCache>
            </c:strRef>
          </c:tx>
          <c:spPr>
            <a:pattFill prst="pct40">
              <a:fgClr>
                <a:schemeClr val="tx1"/>
              </a:fgClr>
              <a:bgClr>
                <a:schemeClr val="accent6">
                  <a:lumMod val="75000"/>
                </a:schemeClr>
              </a:bgClr>
            </a:pattFill>
            <a:ln>
              <a:noFill/>
            </a:ln>
            <a:effectLst/>
          </c:spPr>
          <c:invertIfNegative val="0"/>
          <c:cat>
            <c:strRef>
              <c:f>figuras!$CT$5:$CT$30</c:f>
              <c:strCache>
                <c:ptCount val="26"/>
                <c:pt idx="0">
                  <c:v>Almadina</c:v>
                </c:pt>
                <c:pt idx="1">
                  <c:v>Arataca</c:v>
                </c:pt>
                <c:pt idx="2">
                  <c:v>Aurelino Leal</c:v>
                </c:pt>
                <c:pt idx="3">
                  <c:v>Barro Preto</c:v>
                </c:pt>
                <c:pt idx="4">
                  <c:v>Buerarema</c:v>
                </c:pt>
                <c:pt idx="5">
                  <c:v>Camacan</c:v>
                </c:pt>
                <c:pt idx="6">
                  <c:v>Canavieiras</c:v>
                </c:pt>
                <c:pt idx="7">
                  <c:v>Coaraci</c:v>
                </c:pt>
                <c:pt idx="8">
                  <c:v>Floresta Azul</c:v>
                </c:pt>
                <c:pt idx="9">
                  <c:v>Ibicaraí</c:v>
                </c:pt>
                <c:pt idx="10">
                  <c:v>Ilhéus</c:v>
                </c:pt>
                <c:pt idx="11">
                  <c:v>Itabuna</c:v>
                </c:pt>
                <c:pt idx="12">
                  <c:v>Itacaré</c:v>
                </c:pt>
                <c:pt idx="13">
                  <c:v>Itaju do Colônia</c:v>
                </c:pt>
                <c:pt idx="14">
                  <c:v>Itajuípe</c:v>
                </c:pt>
                <c:pt idx="15">
                  <c:v>Itapé</c:v>
                </c:pt>
                <c:pt idx="16">
                  <c:v>Itapitanga</c:v>
                </c:pt>
                <c:pt idx="17">
                  <c:v>Jussari</c:v>
                </c:pt>
                <c:pt idx="18">
                  <c:v>Maraú</c:v>
                </c:pt>
                <c:pt idx="19">
                  <c:v>Mascote</c:v>
                </c:pt>
                <c:pt idx="20">
                  <c:v>Pau Brasil</c:v>
                </c:pt>
                <c:pt idx="21">
                  <c:v>Santa Luzia</c:v>
                </c:pt>
                <c:pt idx="22">
                  <c:v>São José da Vitória</c:v>
                </c:pt>
                <c:pt idx="23">
                  <c:v>Ubaitaba</c:v>
                </c:pt>
                <c:pt idx="24">
                  <c:v>Una</c:v>
                </c:pt>
                <c:pt idx="25">
                  <c:v>Uruçuca</c:v>
                </c:pt>
              </c:strCache>
            </c:strRef>
          </c:cat>
          <c:val>
            <c:numRef>
              <c:f>figuras!$CV$5:$CV$30</c:f>
              <c:numCache>
                <c:formatCode>#,##0</c:formatCode>
                <c:ptCount val="26"/>
                <c:pt idx="0">
                  <c:v>185</c:v>
                </c:pt>
                <c:pt idx="1">
                  <c:v>416</c:v>
                </c:pt>
                <c:pt idx="2">
                  <c:v>406</c:v>
                </c:pt>
                <c:pt idx="3">
                  <c:v>384</c:v>
                </c:pt>
                <c:pt idx="4">
                  <c:v>631</c:v>
                </c:pt>
                <c:pt idx="5">
                  <c:v>852</c:v>
                </c:pt>
                <c:pt idx="6">
                  <c:v>800</c:v>
                </c:pt>
                <c:pt idx="7">
                  <c:v>732</c:v>
                </c:pt>
                <c:pt idx="8">
                  <c:v>253</c:v>
                </c:pt>
                <c:pt idx="9">
                  <c:v>880</c:v>
                </c:pt>
                <c:pt idx="10">
                  <c:v>7293</c:v>
                </c:pt>
                <c:pt idx="11">
                  <c:v>8593</c:v>
                </c:pt>
                <c:pt idx="12">
                  <c:v>609</c:v>
                </c:pt>
                <c:pt idx="13">
                  <c:v>233</c:v>
                </c:pt>
                <c:pt idx="14">
                  <c:v>643</c:v>
                </c:pt>
                <c:pt idx="15">
                  <c:v>424</c:v>
                </c:pt>
                <c:pt idx="16">
                  <c:v>352</c:v>
                </c:pt>
                <c:pt idx="17">
                  <c:v>273</c:v>
                </c:pt>
                <c:pt idx="18">
                  <c:v>520</c:v>
                </c:pt>
                <c:pt idx="19">
                  <c:v>719</c:v>
                </c:pt>
                <c:pt idx="20">
                  <c:v>553</c:v>
                </c:pt>
                <c:pt idx="21">
                  <c:v>425</c:v>
                </c:pt>
                <c:pt idx="22">
                  <c:v>292</c:v>
                </c:pt>
                <c:pt idx="23">
                  <c:v>760</c:v>
                </c:pt>
                <c:pt idx="24">
                  <c:v>900</c:v>
                </c:pt>
                <c:pt idx="25">
                  <c:v>1242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46151296"/>
        <c:axId val="246152416"/>
      </c:barChart>
      <c:catAx>
        <c:axId val="24615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152416"/>
        <c:crosses val="autoZero"/>
        <c:auto val="1"/>
        <c:lblAlgn val="ctr"/>
        <c:lblOffset val="100"/>
        <c:noMultiLvlLbl val="0"/>
      </c:catAx>
      <c:valAx>
        <c:axId val="2461524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151296"/>
        <c:crosses val="autoZero"/>
        <c:crossBetween val="between"/>
      </c:valAx>
      <c:spPr>
        <a:solidFill>
          <a:schemeClr val="bg1">
            <a:alpha val="96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figuras!$CU$4</c:f>
              <c:strCache>
                <c:ptCount val="1"/>
                <c:pt idx="0">
                  <c:v>Ensino fundamental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figuras!$CT$5:$CT$30</c:f>
              <c:strCache>
                <c:ptCount val="26"/>
                <c:pt idx="0">
                  <c:v>Almadina</c:v>
                </c:pt>
                <c:pt idx="1">
                  <c:v>Arataca</c:v>
                </c:pt>
                <c:pt idx="2">
                  <c:v>Aurelino Leal</c:v>
                </c:pt>
                <c:pt idx="3">
                  <c:v>Barro Preto</c:v>
                </c:pt>
                <c:pt idx="4">
                  <c:v>Buerarema</c:v>
                </c:pt>
                <c:pt idx="5">
                  <c:v>Camacan</c:v>
                </c:pt>
                <c:pt idx="6">
                  <c:v>Canavieiras</c:v>
                </c:pt>
                <c:pt idx="7">
                  <c:v>Coaraci</c:v>
                </c:pt>
                <c:pt idx="8">
                  <c:v>Floresta Azul</c:v>
                </c:pt>
                <c:pt idx="9">
                  <c:v>Ibicaraí</c:v>
                </c:pt>
                <c:pt idx="10">
                  <c:v>Ilhéus</c:v>
                </c:pt>
                <c:pt idx="11">
                  <c:v>Itabuna</c:v>
                </c:pt>
                <c:pt idx="12">
                  <c:v>Itacaré</c:v>
                </c:pt>
                <c:pt idx="13">
                  <c:v>Itaju do Colônia</c:v>
                </c:pt>
                <c:pt idx="14">
                  <c:v>Itajuípe</c:v>
                </c:pt>
                <c:pt idx="15">
                  <c:v>Itapé</c:v>
                </c:pt>
                <c:pt idx="16">
                  <c:v>Itapitanga</c:v>
                </c:pt>
                <c:pt idx="17">
                  <c:v>Jussari</c:v>
                </c:pt>
                <c:pt idx="18">
                  <c:v>Maraú</c:v>
                </c:pt>
                <c:pt idx="19">
                  <c:v>Mascote</c:v>
                </c:pt>
                <c:pt idx="20">
                  <c:v>Pau Brasil</c:v>
                </c:pt>
                <c:pt idx="21">
                  <c:v>Santa Luzia</c:v>
                </c:pt>
                <c:pt idx="22">
                  <c:v>São José da Vitória</c:v>
                </c:pt>
                <c:pt idx="23">
                  <c:v>Ubaitaba</c:v>
                </c:pt>
                <c:pt idx="24">
                  <c:v>Una</c:v>
                </c:pt>
                <c:pt idx="25">
                  <c:v>Uruçuca</c:v>
                </c:pt>
              </c:strCache>
            </c:strRef>
          </c:cat>
          <c:val>
            <c:numRef>
              <c:f>figuras!$CU$5:$CU$30</c:f>
              <c:numCache>
                <c:formatCode>#,##0</c:formatCode>
                <c:ptCount val="26"/>
                <c:pt idx="0">
                  <c:v>1008</c:v>
                </c:pt>
                <c:pt idx="1">
                  <c:v>2338</c:v>
                </c:pt>
                <c:pt idx="2">
                  <c:v>2129</c:v>
                </c:pt>
                <c:pt idx="3">
                  <c:v>1125</c:v>
                </c:pt>
                <c:pt idx="4">
                  <c:v>3115</c:v>
                </c:pt>
                <c:pt idx="5">
                  <c:v>5048</c:v>
                </c:pt>
                <c:pt idx="6">
                  <c:v>5970</c:v>
                </c:pt>
                <c:pt idx="7">
                  <c:v>3707</c:v>
                </c:pt>
                <c:pt idx="8">
                  <c:v>1810</c:v>
                </c:pt>
                <c:pt idx="9">
                  <c:v>4336</c:v>
                </c:pt>
                <c:pt idx="10">
                  <c:v>28910</c:v>
                </c:pt>
                <c:pt idx="11">
                  <c:v>29168</c:v>
                </c:pt>
                <c:pt idx="12">
                  <c:v>4487</c:v>
                </c:pt>
                <c:pt idx="13">
                  <c:v>1432</c:v>
                </c:pt>
                <c:pt idx="14">
                  <c:v>3756</c:v>
                </c:pt>
                <c:pt idx="15">
                  <c:v>1520</c:v>
                </c:pt>
                <c:pt idx="16">
                  <c:v>1695</c:v>
                </c:pt>
                <c:pt idx="17">
                  <c:v>1234</c:v>
                </c:pt>
                <c:pt idx="18">
                  <c:v>4068</c:v>
                </c:pt>
                <c:pt idx="19">
                  <c:v>2913</c:v>
                </c:pt>
                <c:pt idx="20">
                  <c:v>2125</c:v>
                </c:pt>
                <c:pt idx="21">
                  <c:v>2352</c:v>
                </c:pt>
                <c:pt idx="22">
                  <c:v>1234</c:v>
                </c:pt>
                <c:pt idx="23">
                  <c:v>3702</c:v>
                </c:pt>
                <c:pt idx="24">
                  <c:v>4409</c:v>
                </c:pt>
                <c:pt idx="25">
                  <c:v>4169</c:v>
                </c:pt>
              </c:numCache>
            </c:numRef>
          </c:val>
        </c:ser>
        <c:ser>
          <c:idx val="1"/>
          <c:order val="1"/>
          <c:tx>
            <c:strRef>
              <c:f>figuras!$CV$4</c:f>
              <c:strCache>
                <c:ptCount val="1"/>
                <c:pt idx="0">
                  <c:v>Ensino médio</c:v>
                </c:pt>
              </c:strCache>
            </c:strRef>
          </c:tx>
          <c:spPr>
            <a:pattFill prst="pct40">
              <a:fgClr>
                <a:schemeClr val="tx1"/>
              </a:fgClr>
              <a:bgClr>
                <a:schemeClr val="accent6">
                  <a:lumMod val="75000"/>
                </a:schemeClr>
              </a:bgClr>
            </a:pattFill>
            <a:ln>
              <a:noFill/>
            </a:ln>
            <a:effectLst/>
          </c:spPr>
          <c:invertIfNegative val="0"/>
          <c:cat>
            <c:strRef>
              <c:f>figuras!$CT$5:$CT$30</c:f>
              <c:strCache>
                <c:ptCount val="26"/>
                <c:pt idx="0">
                  <c:v>Almadina</c:v>
                </c:pt>
                <c:pt idx="1">
                  <c:v>Arataca</c:v>
                </c:pt>
                <c:pt idx="2">
                  <c:v>Aurelino Leal</c:v>
                </c:pt>
                <c:pt idx="3">
                  <c:v>Barro Preto</c:v>
                </c:pt>
                <c:pt idx="4">
                  <c:v>Buerarema</c:v>
                </c:pt>
                <c:pt idx="5">
                  <c:v>Camacan</c:v>
                </c:pt>
                <c:pt idx="6">
                  <c:v>Canavieiras</c:v>
                </c:pt>
                <c:pt idx="7">
                  <c:v>Coaraci</c:v>
                </c:pt>
                <c:pt idx="8">
                  <c:v>Floresta Azul</c:v>
                </c:pt>
                <c:pt idx="9">
                  <c:v>Ibicaraí</c:v>
                </c:pt>
                <c:pt idx="10">
                  <c:v>Ilhéus</c:v>
                </c:pt>
                <c:pt idx="11">
                  <c:v>Itabuna</c:v>
                </c:pt>
                <c:pt idx="12">
                  <c:v>Itacaré</c:v>
                </c:pt>
                <c:pt idx="13">
                  <c:v>Itaju do Colônia</c:v>
                </c:pt>
                <c:pt idx="14">
                  <c:v>Itajuípe</c:v>
                </c:pt>
                <c:pt idx="15">
                  <c:v>Itapé</c:v>
                </c:pt>
                <c:pt idx="16">
                  <c:v>Itapitanga</c:v>
                </c:pt>
                <c:pt idx="17">
                  <c:v>Jussari</c:v>
                </c:pt>
                <c:pt idx="18">
                  <c:v>Maraú</c:v>
                </c:pt>
                <c:pt idx="19">
                  <c:v>Mascote</c:v>
                </c:pt>
                <c:pt idx="20">
                  <c:v>Pau Brasil</c:v>
                </c:pt>
                <c:pt idx="21">
                  <c:v>Santa Luzia</c:v>
                </c:pt>
                <c:pt idx="22">
                  <c:v>São José da Vitória</c:v>
                </c:pt>
                <c:pt idx="23">
                  <c:v>Ubaitaba</c:v>
                </c:pt>
                <c:pt idx="24">
                  <c:v>Una</c:v>
                </c:pt>
                <c:pt idx="25">
                  <c:v>Uruçuca</c:v>
                </c:pt>
              </c:strCache>
            </c:strRef>
          </c:cat>
          <c:val>
            <c:numRef>
              <c:f>figuras!$CV$5:$CV$30</c:f>
              <c:numCache>
                <c:formatCode>#,##0</c:formatCode>
                <c:ptCount val="26"/>
                <c:pt idx="0">
                  <c:v>185</c:v>
                </c:pt>
                <c:pt idx="1">
                  <c:v>416</c:v>
                </c:pt>
                <c:pt idx="2">
                  <c:v>406</c:v>
                </c:pt>
                <c:pt idx="3">
                  <c:v>384</c:v>
                </c:pt>
                <c:pt idx="4">
                  <c:v>631</c:v>
                </c:pt>
                <c:pt idx="5">
                  <c:v>852</c:v>
                </c:pt>
                <c:pt idx="6">
                  <c:v>800</c:v>
                </c:pt>
                <c:pt idx="7">
                  <c:v>732</c:v>
                </c:pt>
                <c:pt idx="8">
                  <c:v>253</c:v>
                </c:pt>
                <c:pt idx="9">
                  <c:v>880</c:v>
                </c:pt>
                <c:pt idx="10">
                  <c:v>7293</c:v>
                </c:pt>
                <c:pt idx="11">
                  <c:v>8593</c:v>
                </c:pt>
                <c:pt idx="12">
                  <c:v>609</c:v>
                </c:pt>
                <c:pt idx="13">
                  <c:v>233</c:v>
                </c:pt>
                <c:pt idx="14">
                  <c:v>643</c:v>
                </c:pt>
                <c:pt idx="15">
                  <c:v>424</c:v>
                </c:pt>
                <c:pt idx="16">
                  <c:v>352</c:v>
                </c:pt>
                <c:pt idx="17">
                  <c:v>273</c:v>
                </c:pt>
                <c:pt idx="18">
                  <c:v>520</c:v>
                </c:pt>
                <c:pt idx="19">
                  <c:v>719</c:v>
                </c:pt>
                <c:pt idx="20">
                  <c:v>553</c:v>
                </c:pt>
                <c:pt idx="21">
                  <c:v>425</c:v>
                </c:pt>
                <c:pt idx="22">
                  <c:v>292</c:v>
                </c:pt>
                <c:pt idx="23">
                  <c:v>760</c:v>
                </c:pt>
                <c:pt idx="24">
                  <c:v>900</c:v>
                </c:pt>
                <c:pt idx="25">
                  <c:v>1242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6159696"/>
        <c:axId val="246160256"/>
      </c:barChart>
      <c:catAx>
        <c:axId val="24615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160256"/>
        <c:crosses val="autoZero"/>
        <c:auto val="1"/>
        <c:lblAlgn val="ctr"/>
        <c:lblOffset val="100"/>
        <c:noMultiLvlLbl val="0"/>
      </c:catAx>
      <c:valAx>
        <c:axId val="2461602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159696"/>
        <c:crosses val="autoZero"/>
        <c:crossBetween val="between"/>
        <c:majorUnit val="0.2"/>
      </c:valAx>
      <c:spPr>
        <a:solidFill>
          <a:schemeClr val="bg1">
            <a:alpha val="96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63884607757924E-2"/>
          <c:y val="4.7287408157188383E-2"/>
          <c:w val="0.88816973508037766"/>
          <c:h val="0.53862049426371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figuras!$DJ$4</c:f>
              <c:strCache>
                <c:ptCount val="1"/>
                <c:pt idx="0">
                  <c:v>População residente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figuras!$DI$5:$DI$30</c:f>
              <c:strCache>
                <c:ptCount val="26"/>
                <c:pt idx="0">
                  <c:v>Almadina</c:v>
                </c:pt>
                <c:pt idx="1">
                  <c:v>Arataca</c:v>
                </c:pt>
                <c:pt idx="2">
                  <c:v>Aurelino Leal</c:v>
                </c:pt>
                <c:pt idx="3">
                  <c:v>Barro Preto</c:v>
                </c:pt>
                <c:pt idx="4">
                  <c:v>Buerarema</c:v>
                </c:pt>
                <c:pt idx="5">
                  <c:v>Camacan</c:v>
                </c:pt>
                <c:pt idx="6">
                  <c:v>Canavieiras</c:v>
                </c:pt>
                <c:pt idx="7">
                  <c:v>Coaraci</c:v>
                </c:pt>
                <c:pt idx="8">
                  <c:v>Floresta Azul</c:v>
                </c:pt>
                <c:pt idx="9">
                  <c:v>Ibicaraí</c:v>
                </c:pt>
                <c:pt idx="10">
                  <c:v>Ilhéus</c:v>
                </c:pt>
                <c:pt idx="11">
                  <c:v>Itabuna</c:v>
                </c:pt>
                <c:pt idx="12">
                  <c:v>Itacaré</c:v>
                </c:pt>
                <c:pt idx="13">
                  <c:v>Itaju do Colônia</c:v>
                </c:pt>
                <c:pt idx="14">
                  <c:v>Itajuípe</c:v>
                </c:pt>
                <c:pt idx="15">
                  <c:v>Itapé</c:v>
                </c:pt>
                <c:pt idx="16">
                  <c:v>Itapitanga</c:v>
                </c:pt>
                <c:pt idx="17">
                  <c:v>Jussari</c:v>
                </c:pt>
                <c:pt idx="18">
                  <c:v>Maraú</c:v>
                </c:pt>
                <c:pt idx="19">
                  <c:v>Mascote</c:v>
                </c:pt>
                <c:pt idx="20">
                  <c:v>Pau Brasil</c:v>
                </c:pt>
                <c:pt idx="21">
                  <c:v>Santa Luzia</c:v>
                </c:pt>
                <c:pt idx="22">
                  <c:v>São José da Vitória</c:v>
                </c:pt>
                <c:pt idx="23">
                  <c:v>Ubaitaba</c:v>
                </c:pt>
                <c:pt idx="24">
                  <c:v>Una</c:v>
                </c:pt>
                <c:pt idx="25">
                  <c:v>Uruçuca</c:v>
                </c:pt>
              </c:strCache>
            </c:strRef>
          </c:cat>
          <c:val>
            <c:numRef>
              <c:f>figuras!$DJ$5:$DJ$30</c:f>
              <c:numCache>
                <c:formatCode>General</c:formatCode>
                <c:ptCount val="26"/>
                <c:pt idx="0">
                  <c:v>6357</c:v>
                </c:pt>
                <c:pt idx="1">
                  <c:v>10392</c:v>
                </c:pt>
                <c:pt idx="2">
                  <c:v>13595</c:v>
                </c:pt>
                <c:pt idx="3">
                  <c:v>6453</c:v>
                </c:pt>
                <c:pt idx="4">
                  <c:v>18605</c:v>
                </c:pt>
                <c:pt idx="5">
                  <c:v>31472</c:v>
                </c:pt>
                <c:pt idx="6">
                  <c:v>32336</c:v>
                </c:pt>
                <c:pt idx="7">
                  <c:v>20964</c:v>
                </c:pt>
                <c:pt idx="8">
                  <c:v>10660</c:v>
                </c:pt>
                <c:pt idx="9">
                  <c:v>24272</c:v>
                </c:pt>
                <c:pt idx="10">
                  <c:v>184236</c:v>
                </c:pt>
                <c:pt idx="11">
                  <c:v>204667</c:v>
                </c:pt>
                <c:pt idx="12">
                  <c:v>24318</c:v>
                </c:pt>
                <c:pt idx="13">
                  <c:v>7309</c:v>
                </c:pt>
                <c:pt idx="14">
                  <c:v>21081</c:v>
                </c:pt>
                <c:pt idx="15">
                  <c:v>10995</c:v>
                </c:pt>
                <c:pt idx="16">
                  <c:v>10207</c:v>
                </c:pt>
                <c:pt idx="17">
                  <c:v>6474</c:v>
                </c:pt>
                <c:pt idx="18">
                  <c:v>19101</c:v>
                </c:pt>
                <c:pt idx="19">
                  <c:v>14640</c:v>
                </c:pt>
                <c:pt idx="20">
                  <c:v>10852</c:v>
                </c:pt>
                <c:pt idx="21">
                  <c:v>13344</c:v>
                </c:pt>
                <c:pt idx="22">
                  <c:v>5715</c:v>
                </c:pt>
                <c:pt idx="23">
                  <c:v>20691</c:v>
                </c:pt>
                <c:pt idx="24">
                  <c:v>24110</c:v>
                </c:pt>
                <c:pt idx="25">
                  <c:v>19837</c:v>
                </c:pt>
              </c:numCache>
            </c:numRef>
          </c:val>
        </c:ser>
        <c:ser>
          <c:idx val="1"/>
          <c:order val="1"/>
          <c:tx>
            <c:strRef>
              <c:f>figuras!$DK$4</c:f>
              <c:strCache>
                <c:ptCount val="1"/>
                <c:pt idx="0">
                  <c:v>População residente alfabetizada</c:v>
                </c:pt>
              </c:strCache>
            </c:strRef>
          </c:tx>
          <c:spPr>
            <a:pattFill prst="pct40">
              <a:fgClr>
                <a:schemeClr val="tx1"/>
              </a:fgClr>
              <a:bgClr>
                <a:schemeClr val="accent6">
                  <a:lumMod val="75000"/>
                </a:schemeClr>
              </a:bgClr>
            </a:pattFill>
            <a:ln>
              <a:noFill/>
            </a:ln>
            <a:effectLst/>
          </c:spPr>
          <c:invertIfNegative val="0"/>
          <c:cat>
            <c:strRef>
              <c:f>figuras!$DI$5:$DI$30</c:f>
              <c:strCache>
                <c:ptCount val="26"/>
                <c:pt idx="0">
                  <c:v>Almadina</c:v>
                </c:pt>
                <c:pt idx="1">
                  <c:v>Arataca</c:v>
                </c:pt>
                <c:pt idx="2">
                  <c:v>Aurelino Leal</c:v>
                </c:pt>
                <c:pt idx="3">
                  <c:v>Barro Preto</c:v>
                </c:pt>
                <c:pt idx="4">
                  <c:v>Buerarema</c:v>
                </c:pt>
                <c:pt idx="5">
                  <c:v>Camacan</c:v>
                </c:pt>
                <c:pt idx="6">
                  <c:v>Canavieiras</c:v>
                </c:pt>
                <c:pt idx="7">
                  <c:v>Coaraci</c:v>
                </c:pt>
                <c:pt idx="8">
                  <c:v>Floresta Azul</c:v>
                </c:pt>
                <c:pt idx="9">
                  <c:v>Ibicaraí</c:v>
                </c:pt>
                <c:pt idx="10">
                  <c:v>Ilhéus</c:v>
                </c:pt>
                <c:pt idx="11">
                  <c:v>Itabuna</c:v>
                </c:pt>
                <c:pt idx="12">
                  <c:v>Itacaré</c:v>
                </c:pt>
                <c:pt idx="13">
                  <c:v>Itaju do Colônia</c:v>
                </c:pt>
                <c:pt idx="14">
                  <c:v>Itajuípe</c:v>
                </c:pt>
                <c:pt idx="15">
                  <c:v>Itapé</c:v>
                </c:pt>
                <c:pt idx="16">
                  <c:v>Itapitanga</c:v>
                </c:pt>
                <c:pt idx="17">
                  <c:v>Jussari</c:v>
                </c:pt>
                <c:pt idx="18">
                  <c:v>Maraú</c:v>
                </c:pt>
                <c:pt idx="19">
                  <c:v>Mascote</c:v>
                </c:pt>
                <c:pt idx="20">
                  <c:v>Pau Brasil</c:v>
                </c:pt>
                <c:pt idx="21">
                  <c:v>Santa Luzia</c:v>
                </c:pt>
                <c:pt idx="22">
                  <c:v>São José da Vitória</c:v>
                </c:pt>
                <c:pt idx="23">
                  <c:v>Ubaitaba</c:v>
                </c:pt>
                <c:pt idx="24">
                  <c:v>Una</c:v>
                </c:pt>
                <c:pt idx="25">
                  <c:v>Uruçuca</c:v>
                </c:pt>
              </c:strCache>
            </c:strRef>
          </c:cat>
          <c:val>
            <c:numRef>
              <c:f>figuras!$DK$5:$DK$30</c:f>
              <c:numCache>
                <c:formatCode>General</c:formatCode>
                <c:ptCount val="26"/>
                <c:pt idx="0">
                  <c:v>4120</c:v>
                </c:pt>
                <c:pt idx="1">
                  <c:v>6301</c:v>
                </c:pt>
                <c:pt idx="2">
                  <c:v>8949</c:v>
                </c:pt>
                <c:pt idx="3">
                  <c:v>4406</c:v>
                </c:pt>
                <c:pt idx="4">
                  <c:v>13216</c:v>
                </c:pt>
                <c:pt idx="5">
                  <c:v>21707</c:v>
                </c:pt>
                <c:pt idx="6">
                  <c:v>23708</c:v>
                </c:pt>
                <c:pt idx="7">
                  <c:v>14837</c:v>
                </c:pt>
                <c:pt idx="8">
                  <c:v>7074</c:v>
                </c:pt>
                <c:pt idx="9">
                  <c:v>17659</c:v>
                </c:pt>
                <c:pt idx="10">
                  <c:v>146114</c:v>
                </c:pt>
                <c:pt idx="11">
                  <c:v>167566</c:v>
                </c:pt>
                <c:pt idx="12">
                  <c:v>16352</c:v>
                </c:pt>
                <c:pt idx="13">
                  <c:v>4855</c:v>
                </c:pt>
                <c:pt idx="14">
                  <c:v>15090</c:v>
                </c:pt>
                <c:pt idx="15">
                  <c:v>7816</c:v>
                </c:pt>
                <c:pt idx="16">
                  <c:v>7018</c:v>
                </c:pt>
                <c:pt idx="17">
                  <c:v>4130</c:v>
                </c:pt>
                <c:pt idx="18">
                  <c:v>12371</c:v>
                </c:pt>
                <c:pt idx="19">
                  <c:v>9275</c:v>
                </c:pt>
                <c:pt idx="20">
                  <c:v>6965</c:v>
                </c:pt>
                <c:pt idx="21">
                  <c:v>8525</c:v>
                </c:pt>
                <c:pt idx="22">
                  <c:v>3681</c:v>
                </c:pt>
                <c:pt idx="23">
                  <c:v>14969</c:v>
                </c:pt>
                <c:pt idx="24">
                  <c:v>16268</c:v>
                </c:pt>
                <c:pt idx="25">
                  <c:v>13911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46163056"/>
        <c:axId val="198045200"/>
      </c:barChart>
      <c:catAx>
        <c:axId val="24616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045200"/>
        <c:crosses val="autoZero"/>
        <c:auto val="1"/>
        <c:lblAlgn val="ctr"/>
        <c:lblOffset val="100"/>
        <c:noMultiLvlLbl val="0"/>
      </c:catAx>
      <c:valAx>
        <c:axId val="19804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163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42549410182326"/>
          <c:y val="3.3292494222667925E-2"/>
          <c:w val="0.82827012322671223"/>
          <c:h val="0.759859356489688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5.4070119935787739E-2"/>
                  <c:y val="6.0531807677578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upArrow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figuras!$A$3:$A$28</c:f>
              <c:strCache>
                <c:ptCount val="26"/>
                <c:pt idx="0">
                  <c:v>Almadina</c:v>
                </c:pt>
                <c:pt idx="1">
                  <c:v>Arataca</c:v>
                </c:pt>
                <c:pt idx="2">
                  <c:v>Aurelino Leal</c:v>
                </c:pt>
                <c:pt idx="3">
                  <c:v>Barro Preto</c:v>
                </c:pt>
                <c:pt idx="4">
                  <c:v>Buerarema</c:v>
                </c:pt>
                <c:pt idx="5">
                  <c:v>Camacan</c:v>
                </c:pt>
                <c:pt idx="6">
                  <c:v>Canavieiras</c:v>
                </c:pt>
                <c:pt idx="7">
                  <c:v>Coaraci</c:v>
                </c:pt>
                <c:pt idx="8">
                  <c:v>Floresta Azul</c:v>
                </c:pt>
                <c:pt idx="9">
                  <c:v>Ibicaraí</c:v>
                </c:pt>
                <c:pt idx="10">
                  <c:v>Ilhéus</c:v>
                </c:pt>
                <c:pt idx="11">
                  <c:v>Itabuna</c:v>
                </c:pt>
                <c:pt idx="12">
                  <c:v>Itacaré</c:v>
                </c:pt>
                <c:pt idx="13">
                  <c:v>Itaju do Colônia</c:v>
                </c:pt>
                <c:pt idx="14">
                  <c:v>Itajuípe</c:v>
                </c:pt>
                <c:pt idx="15">
                  <c:v>Itapé</c:v>
                </c:pt>
                <c:pt idx="16">
                  <c:v>Itapitanga</c:v>
                </c:pt>
                <c:pt idx="17">
                  <c:v>Jussari</c:v>
                </c:pt>
                <c:pt idx="18">
                  <c:v>Maraú</c:v>
                </c:pt>
                <c:pt idx="19">
                  <c:v>Mascote</c:v>
                </c:pt>
                <c:pt idx="20">
                  <c:v>Pau Brasil</c:v>
                </c:pt>
                <c:pt idx="21">
                  <c:v>Santa Luzia</c:v>
                </c:pt>
                <c:pt idx="22">
                  <c:v>São José da Vitória</c:v>
                </c:pt>
                <c:pt idx="23">
                  <c:v>Ubaitaba</c:v>
                </c:pt>
                <c:pt idx="24">
                  <c:v>Una</c:v>
                </c:pt>
                <c:pt idx="25">
                  <c:v>Uruçuca</c:v>
                </c:pt>
              </c:strCache>
            </c:strRef>
          </c:cat>
          <c:val>
            <c:numRef>
              <c:f>figuras!$B$3:$B$28</c:f>
              <c:numCache>
                <c:formatCode>#,##0</c:formatCode>
                <c:ptCount val="26"/>
                <c:pt idx="0">
                  <c:v>31623</c:v>
                </c:pt>
                <c:pt idx="1">
                  <c:v>62264</c:v>
                </c:pt>
                <c:pt idx="2">
                  <c:v>61387</c:v>
                </c:pt>
                <c:pt idx="3">
                  <c:v>37774</c:v>
                </c:pt>
                <c:pt idx="4">
                  <c:v>132113</c:v>
                </c:pt>
                <c:pt idx="5">
                  <c:v>180771</c:v>
                </c:pt>
                <c:pt idx="6">
                  <c:v>172524</c:v>
                </c:pt>
                <c:pt idx="7">
                  <c:v>101860</c:v>
                </c:pt>
                <c:pt idx="8">
                  <c:v>48658</c:v>
                </c:pt>
                <c:pt idx="9">
                  <c:v>118777</c:v>
                </c:pt>
                <c:pt idx="10">
                  <c:v>2315540</c:v>
                </c:pt>
                <c:pt idx="11">
                  <c:v>2969427</c:v>
                </c:pt>
                <c:pt idx="12">
                  <c:v>120868</c:v>
                </c:pt>
                <c:pt idx="13">
                  <c:v>40217</c:v>
                </c:pt>
                <c:pt idx="14">
                  <c:v>166608</c:v>
                </c:pt>
                <c:pt idx="15">
                  <c:v>50343</c:v>
                </c:pt>
                <c:pt idx="16">
                  <c:v>45620</c:v>
                </c:pt>
                <c:pt idx="17">
                  <c:v>36065</c:v>
                </c:pt>
                <c:pt idx="18">
                  <c:v>98309</c:v>
                </c:pt>
                <c:pt idx="19">
                  <c:v>71060</c:v>
                </c:pt>
                <c:pt idx="20">
                  <c:v>45478</c:v>
                </c:pt>
                <c:pt idx="21">
                  <c:v>59363</c:v>
                </c:pt>
                <c:pt idx="22">
                  <c:v>25749</c:v>
                </c:pt>
                <c:pt idx="23">
                  <c:v>147736</c:v>
                </c:pt>
                <c:pt idx="24">
                  <c:v>142441</c:v>
                </c:pt>
                <c:pt idx="25">
                  <c:v>101469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202712432"/>
        <c:axId val="202539920"/>
      </c:barChart>
      <c:catAx>
        <c:axId val="20271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539920"/>
        <c:crosses val="autoZero"/>
        <c:auto val="1"/>
        <c:lblAlgn val="ctr"/>
        <c:lblOffset val="100"/>
        <c:noMultiLvlLbl val="0"/>
      </c:catAx>
      <c:valAx>
        <c:axId val="202539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Mil reais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71243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0996295178439"/>
          <c:y val="4.7638770956457376E-2"/>
          <c:w val="0.82827012322671223"/>
          <c:h val="0.759859356489688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figuras!$A$3:$A$28</c:f>
              <c:strCache>
                <c:ptCount val="26"/>
                <c:pt idx="0">
                  <c:v>Almadina</c:v>
                </c:pt>
                <c:pt idx="1">
                  <c:v>Arataca</c:v>
                </c:pt>
                <c:pt idx="2">
                  <c:v>Aurelino Leal</c:v>
                </c:pt>
                <c:pt idx="3">
                  <c:v>Barro Preto</c:v>
                </c:pt>
                <c:pt idx="4">
                  <c:v>Buerarema</c:v>
                </c:pt>
                <c:pt idx="5">
                  <c:v>Camacan</c:v>
                </c:pt>
                <c:pt idx="6">
                  <c:v>Canavieiras</c:v>
                </c:pt>
                <c:pt idx="7">
                  <c:v>Coaraci</c:v>
                </c:pt>
                <c:pt idx="8">
                  <c:v>Floresta Azul</c:v>
                </c:pt>
                <c:pt idx="9">
                  <c:v>Ibicaraí</c:v>
                </c:pt>
                <c:pt idx="10">
                  <c:v>Ilhéus</c:v>
                </c:pt>
                <c:pt idx="11">
                  <c:v>Itabuna</c:v>
                </c:pt>
                <c:pt idx="12">
                  <c:v>Itacaré</c:v>
                </c:pt>
                <c:pt idx="13">
                  <c:v>Itaju do Colônia</c:v>
                </c:pt>
                <c:pt idx="14">
                  <c:v>Itajuípe</c:v>
                </c:pt>
                <c:pt idx="15">
                  <c:v>Itapé</c:v>
                </c:pt>
                <c:pt idx="16">
                  <c:v>Itapitanga</c:v>
                </c:pt>
                <c:pt idx="17">
                  <c:v>Jussari</c:v>
                </c:pt>
                <c:pt idx="18">
                  <c:v>Maraú</c:v>
                </c:pt>
                <c:pt idx="19">
                  <c:v>Mascote</c:v>
                </c:pt>
                <c:pt idx="20">
                  <c:v>Pau Brasil</c:v>
                </c:pt>
                <c:pt idx="21">
                  <c:v>Santa Luzia</c:v>
                </c:pt>
                <c:pt idx="22">
                  <c:v>São José da Vitória</c:v>
                </c:pt>
                <c:pt idx="23">
                  <c:v>Ubaitaba</c:v>
                </c:pt>
                <c:pt idx="24">
                  <c:v>Una</c:v>
                </c:pt>
                <c:pt idx="25">
                  <c:v>Uruçuca</c:v>
                </c:pt>
              </c:strCache>
            </c:strRef>
          </c:cat>
          <c:val>
            <c:numRef>
              <c:f>figuras!$B$3:$B$28</c:f>
              <c:numCache>
                <c:formatCode>#,##0</c:formatCode>
                <c:ptCount val="26"/>
                <c:pt idx="0">
                  <c:v>31623</c:v>
                </c:pt>
                <c:pt idx="1">
                  <c:v>62264</c:v>
                </c:pt>
                <c:pt idx="2">
                  <c:v>61387</c:v>
                </c:pt>
                <c:pt idx="3">
                  <c:v>37774</c:v>
                </c:pt>
                <c:pt idx="4">
                  <c:v>132113</c:v>
                </c:pt>
                <c:pt idx="5">
                  <c:v>180771</c:v>
                </c:pt>
                <c:pt idx="6">
                  <c:v>172524</c:v>
                </c:pt>
                <c:pt idx="7">
                  <c:v>101860</c:v>
                </c:pt>
                <c:pt idx="8">
                  <c:v>48658</c:v>
                </c:pt>
                <c:pt idx="9">
                  <c:v>118777</c:v>
                </c:pt>
                <c:pt idx="10">
                  <c:v>2315540</c:v>
                </c:pt>
                <c:pt idx="11">
                  <c:v>2969427</c:v>
                </c:pt>
                <c:pt idx="12">
                  <c:v>120868</c:v>
                </c:pt>
                <c:pt idx="13">
                  <c:v>40217</c:v>
                </c:pt>
                <c:pt idx="14">
                  <c:v>166608</c:v>
                </c:pt>
                <c:pt idx="15">
                  <c:v>50343</c:v>
                </c:pt>
                <c:pt idx="16">
                  <c:v>45620</c:v>
                </c:pt>
                <c:pt idx="17">
                  <c:v>36065</c:v>
                </c:pt>
                <c:pt idx="18">
                  <c:v>98309</c:v>
                </c:pt>
                <c:pt idx="19">
                  <c:v>71060</c:v>
                </c:pt>
                <c:pt idx="20">
                  <c:v>45478</c:v>
                </c:pt>
                <c:pt idx="21">
                  <c:v>59363</c:v>
                </c:pt>
                <c:pt idx="22">
                  <c:v>25749</c:v>
                </c:pt>
                <c:pt idx="23">
                  <c:v>147736</c:v>
                </c:pt>
                <c:pt idx="24">
                  <c:v>142441</c:v>
                </c:pt>
                <c:pt idx="25">
                  <c:v>101469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83621568"/>
        <c:axId val="83622688"/>
      </c:barChart>
      <c:catAx>
        <c:axId val="8362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622688"/>
        <c:crosses val="autoZero"/>
        <c:auto val="1"/>
        <c:lblAlgn val="ctr"/>
        <c:lblOffset val="100"/>
        <c:noMultiLvlLbl val="0"/>
      </c:catAx>
      <c:valAx>
        <c:axId val="836226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Mil reais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6215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25754423184143E-2"/>
          <c:y val="5.1782989024611294E-2"/>
          <c:w val="0.89324321506443816"/>
          <c:h val="0.54619637779038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figuras!$DS$4</c:f>
              <c:strCache>
                <c:ptCount val="1"/>
                <c:pt idx="0">
                  <c:v>Urbano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figuras!$DR$5:$DR$30</c:f>
              <c:strCache>
                <c:ptCount val="26"/>
                <c:pt idx="0">
                  <c:v>Almadina</c:v>
                </c:pt>
                <c:pt idx="1">
                  <c:v>Arataca</c:v>
                </c:pt>
                <c:pt idx="2">
                  <c:v>Aurelino Leal</c:v>
                </c:pt>
                <c:pt idx="3">
                  <c:v>Barro Preto</c:v>
                </c:pt>
                <c:pt idx="4">
                  <c:v>Buerarema</c:v>
                </c:pt>
                <c:pt idx="5">
                  <c:v>Camacan</c:v>
                </c:pt>
                <c:pt idx="6">
                  <c:v>Canavieiras</c:v>
                </c:pt>
                <c:pt idx="7">
                  <c:v>Coaraci</c:v>
                </c:pt>
                <c:pt idx="8">
                  <c:v>Floresta Azul</c:v>
                </c:pt>
                <c:pt idx="9">
                  <c:v>Ibicaraí</c:v>
                </c:pt>
                <c:pt idx="10">
                  <c:v>Ilhéus</c:v>
                </c:pt>
                <c:pt idx="11">
                  <c:v>Itabuna</c:v>
                </c:pt>
                <c:pt idx="12">
                  <c:v>Itacaré</c:v>
                </c:pt>
                <c:pt idx="13">
                  <c:v>Itaju do Colônia</c:v>
                </c:pt>
                <c:pt idx="14">
                  <c:v>Itajuípe</c:v>
                </c:pt>
                <c:pt idx="15">
                  <c:v>Itapé</c:v>
                </c:pt>
                <c:pt idx="16">
                  <c:v>Itapitanga</c:v>
                </c:pt>
                <c:pt idx="17">
                  <c:v>Jussari</c:v>
                </c:pt>
                <c:pt idx="18">
                  <c:v>Maraú</c:v>
                </c:pt>
                <c:pt idx="19">
                  <c:v>Mascote</c:v>
                </c:pt>
                <c:pt idx="20">
                  <c:v>Pau Brasil</c:v>
                </c:pt>
                <c:pt idx="21">
                  <c:v>Santa Luzia</c:v>
                </c:pt>
                <c:pt idx="22">
                  <c:v>São José da Vitória</c:v>
                </c:pt>
                <c:pt idx="23">
                  <c:v>Ubaitaba</c:v>
                </c:pt>
                <c:pt idx="24">
                  <c:v>Una</c:v>
                </c:pt>
                <c:pt idx="25">
                  <c:v>Uruçuca</c:v>
                </c:pt>
              </c:strCache>
            </c:strRef>
          </c:cat>
          <c:val>
            <c:numRef>
              <c:f>figuras!$DS$5:$DS$30</c:f>
              <c:numCache>
                <c:formatCode>#,##0</c:formatCode>
                <c:ptCount val="26"/>
                <c:pt idx="0">
                  <c:v>862.81</c:v>
                </c:pt>
                <c:pt idx="1">
                  <c:v>967.75</c:v>
                </c:pt>
                <c:pt idx="2">
                  <c:v>921.57</c:v>
                </c:pt>
                <c:pt idx="3">
                  <c:v>1018.09</c:v>
                </c:pt>
                <c:pt idx="4">
                  <c:v>1214.69</c:v>
                </c:pt>
                <c:pt idx="5">
                  <c:v>1448.63</c:v>
                </c:pt>
                <c:pt idx="6">
                  <c:v>1169.83</c:v>
                </c:pt>
                <c:pt idx="7">
                  <c:v>1240.8800000000001</c:v>
                </c:pt>
                <c:pt idx="8">
                  <c:v>911.77</c:v>
                </c:pt>
                <c:pt idx="9">
                  <c:v>1294.02</c:v>
                </c:pt>
                <c:pt idx="10">
                  <c:v>2081.58</c:v>
                </c:pt>
                <c:pt idx="11">
                  <c:v>2003.38</c:v>
                </c:pt>
                <c:pt idx="12">
                  <c:v>1481.03</c:v>
                </c:pt>
                <c:pt idx="13">
                  <c:v>960.43</c:v>
                </c:pt>
                <c:pt idx="14">
                  <c:v>1287.9100000000001</c:v>
                </c:pt>
                <c:pt idx="15">
                  <c:v>1020.2</c:v>
                </c:pt>
                <c:pt idx="16">
                  <c:v>916.64</c:v>
                </c:pt>
                <c:pt idx="17">
                  <c:v>1023.74</c:v>
                </c:pt>
                <c:pt idx="18">
                  <c:v>1901.88</c:v>
                </c:pt>
                <c:pt idx="19">
                  <c:v>1048.42</c:v>
                </c:pt>
                <c:pt idx="20">
                  <c:v>1104.78</c:v>
                </c:pt>
                <c:pt idx="21">
                  <c:v>1058.18</c:v>
                </c:pt>
                <c:pt idx="22">
                  <c:v>860.92</c:v>
                </c:pt>
                <c:pt idx="23">
                  <c:v>1349.93</c:v>
                </c:pt>
                <c:pt idx="24">
                  <c:v>1106.33</c:v>
                </c:pt>
                <c:pt idx="25">
                  <c:v>1233.69</c:v>
                </c:pt>
              </c:numCache>
            </c:numRef>
          </c:val>
        </c:ser>
        <c:ser>
          <c:idx val="1"/>
          <c:order val="1"/>
          <c:tx>
            <c:strRef>
              <c:f>figuras!$DT$4</c:f>
              <c:strCache>
                <c:ptCount val="1"/>
                <c:pt idx="0">
                  <c:v>Rural</c:v>
                </c:pt>
              </c:strCache>
            </c:strRef>
          </c:tx>
          <c:spPr>
            <a:pattFill prst="pct40">
              <a:fgClr>
                <a:schemeClr val="tx1"/>
              </a:fgClr>
              <a:bgClr>
                <a:schemeClr val="accent6">
                  <a:lumMod val="75000"/>
                </a:schemeClr>
              </a:bgClr>
            </a:pattFill>
            <a:ln>
              <a:noFill/>
            </a:ln>
            <a:effectLst/>
          </c:spPr>
          <c:invertIfNegative val="0"/>
          <c:cat>
            <c:strRef>
              <c:f>figuras!$DR$5:$DR$30</c:f>
              <c:strCache>
                <c:ptCount val="26"/>
                <c:pt idx="0">
                  <c:v>Almadina</c:v>
                </c:pt>
                <c:pt idx="1">
                  <c:v>Arataca</c:v>
                </c:pt>
                <c:pt idx="2">
                  <c:v>Aurelino Leal</c:v>
                </c:pt>
                <c:pt idx="3">
                  <c:v>Barro Preto</c:v>
                </c:pt>
                <c:pt idx="4">
                  <c:v>Buerarema</c:v>
                </c:pt>
                <c:pt idx="5">
                  <c:v>Camacan</c:v>
                </c:pt>
                <c:pt idx="6">
                  <c:v>Canavieiras</c:v>
                </c:pt>
                <c:pt idx="7">
                  <c:v>Coaraci</c:v>
                </c:pt>
                <c:pt idx="8">
                  <c:v>Floresta Azul</c:v>
                </c:pt>
                <c:pt idx="9">
                  <c:v>Ibicaraí</c:v>
                </c:pt>
                <c:pt idx="10">
                  <c:v>Ilhéus</c:v>
                </c:pt>
                <c:pt idx="11">
                  <c:v>Itabuna</c:v>
                </c:pt>
                <c:pt idx="12">
                  <c:v>Itacaré</c:v>
                </c:pt>
                <c:pt idx="13">
                  <c:v>Itaju do Colônia</c:v>
                </c:pt>
                <c:pt idx="14">
                  <c:v>Itajuípe</c:v>
                </c:pt>
                <c:pt idx="15">
                  <c:v>Itapé</c:v>
                </c:pt>
                <c:pt idx="16">
                  <c:v>Itapitanga</c:v>
                </c:pt>
                <c:pt idx="17">
                  <c:v>Jussari</c:v>
                </c:pt>
                <c:pt idx="18">
                  <c:v>Maraú</c:v>
                </c:pt>
                <c:pt idx="19">
                  <c:v>Mascote</c:v>
                </c:pt>
                <c:pt idx="20">
                  <c:v>Pau Brasil</c:v>
                </c:pt>
                <c:pt idx="21">
                  <c:v>Santa Luzia</c:v>
                </c:pt>
                <c:pt idx="22">
                  <c:v>São José da Vitória</c:v>
                </c:pt>
                <c:pt idx="23">
                  <c:v>Ubaitaba</c:v>
                </c:pt>
                <c:pt idx="24">
                  <c:v>Una</c:v>
                </c:pt>
                <c:pt idx="25">
                  <c:v>Uruçuca</c:v>
                </c:pt>
              </c:strCache>
            </c:strRef>
          </c:cat>
          <c:val>
            <c:numRef>
              <c:f>figuras!$DT$5:$DT$30</c:f>
              <c:numCache>
                <c:formatCode>#,##0</c:formatCode>
                <c:ptCount val="26"/>
                <c:pt idx="0">
                  <c:v>1003.56</c:v>
                </c:pt>
                <c:pt idx="1">
                  <c:v>799.78</c:v>
                </c:pt>
                <c:pt idx="2">
                  <c:v>811.21</c:v>
                </c:pt>
                <c:pt idx="3">
                  <c:v>714.89</c:v>
                </c:pt>
                <c:pt idx="4">
                  <c:v>1078.3</c:v>
                </c:pt>
                <c:pt idx="5">
                  <c:v>674.02</c:v>
                </c:pt>
                <c:pt idx="6">
                  <c:v>807.47</c:v>
                </c:pt>
                <c:pt idx="7">
                  <c:v>885.91</c:v>
                </c:pt>
                <c:pt idx="8">
                  <c:v>753.52</c:v>
                </c:pt>
                <c:pt idx="9">
                  <c:v>739.57</c:v>
                </c:pt>
                <c:pt idx="10">
                  <c:v>1104.83</c:v>
                </c:pt>
                <c:pt idx="11">
                  <c:v>863.31</c:v>
                </c:pt>
                <c:pt idx="12">
                  <c:v>790.06</c:v>
                </c:pt>
                <c:pt idx="13">
                  <c:v>884.93</c:v>
                </c:pt>
                <c:pt idx="14">
                  <c:v>788.08</c:v>
                </c:pt>
                <c:pt idx="15">
                  <c:v>809.14</c:v>
                </c:pt>
                <c:pt idx="16">
                  <c:v>696.04</c:v>
                </c:pt>
                <c:pt idx="17">
                  <c:v>765.27</c:v>
                </c:pt>
                <c:pt idx="18">
                  <c:v>1583.36</c:v>
                </c:pt>
                <c:pt idx="19">
                  <c:v>736.58</c:v>
                </c:pt>
                <c:pt idx="20">
                  <c:v>801.76</c:v>
                </c:pt>
                <c:pt idx="21">
                  <c:v>739.61</c:v>
                </c:pt>
                <c:pt idx="22">
                  <c:v>664.83</c:v>
                </c:pt>
                <c:pt idx="23">
                  <c:v>635.32000000000005</c:v>
                </c:pt>
                <c:pt idx="24">
                  <c:v>879.38</c:v>
                </c:pt>
                <c:pt idx="25">
                  <c:v>934.56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33674864"/>
        <c:axId val="234916688"/>
      </c:barChart>
      <c:catAx>
        <c:axId val="23367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916688"/>
        <c:crosses val="autoZero"/>
        <c:auto val="1"/>
        <c:lblAlgn val="ctr"/>
        <c:lblOffset val="100"/>
        <c:noMultiLvlLbl val="0"/>
      </c:catAx>
      <c:valAx>
        <c:axId val="23491668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3674864"/>
        <c:crosses val="autoZero"/>
        <c:crossBetween val="between"/>
      </c:valAx>
      <c:spPr>
        <a:solidFill>
          <a:schemeClr val="bg1">
            <a:alpha val="96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834781662654862"/>
          <c:y val="0.9255203656429245"/>
          <c:w val="0.18330418542241805"/>
          <c:h val="7.0312969057424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Estabelecimentos de Saúde SUS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figuras!$BH$6:$BH$31</c:f>
              <c:strCache>
                <c:ptCount val="26"/>
                <c:pt idx="0">
                  <c:v>Almadina</c:v>
                </c:pt>
                <c:pt idx="1">
                  <c:v>Arataca</c:v>
                </c:pt>
                <c:pt idx="2">
                  <c:v>Aurelino Leal</c:v>
                </c:pt>
                <c:pt idx="3">
                  <c:v>Barro Preto</c:v>
                </c:pt>
                <c:pt idx="4">
                  <c:v>Buerarema</c:v>
                </c:pt>
                <c:pt idx="5">
                  <c:v>Camacan</c:v>
                </c:pt>
                <c:pt idx="6">
                  <c:v>Canavieiras</c:v>
                </c:pt>
                <c:pt idx="7">
                  <c:v>Coaraci</c:v>
                </c:pt>
                <c:pt idx="8">
                  <c:v>Floresta Azul</c:v>
                </c:pt>
                <c:pt idx="9">
                  <c:v>Ibicaraí</c:v>
                </c:pt>
                <c:pt idx="10">
                  <c:v>Ilhéus</c:v>
                </c:pt>
                <c:pt idx="11">
                  <c:v>Itabuna</c:v>
                </c:pt>
                <c:pt idx="12">
                  <c:v>Itacaré</c:v>
                </c:pt>
                <c:pt idx="13">
                  <c:v>Itaju do Colônia</c:v>
                </c:pt>
                <c:pt idx="14">
                  <c:v>Itajuípe</c:v>
                </c:pt>
                <c:pt idx="15">
                  <c:v>Itapé</c:v>
                </c:pt>
                <c:pt idx="16">
                  <c:v>Itapitanga</c:v>
                </c:pt>
                <c:pt idx="17">
                  <c:v>Jussari</c:v>
                </c:pt>
                <c:pt idx="18">
                  <c:v>Maraú</c:v>
                </c:pt>
                <c:pt idx="19">
                  <c:v>Mascote</c:v>
                </c:pt>
                <c:pt idx="20">
                  <c:v>Pau Brasil</c:v>
                </c:pt>
                <c:pt idx="21">
                  <c:v>Santa Luzia</c:v>
                </c:pt>
                <c:pt idx="22">
                  <c:v>São José da Vitória</c:v>
                </c:pt>
                <c:pt idx="23">
                  <c:v>Ubaitaba</c:v>
                </c:pt>
                <c:pt idx="24">
                  <c:v>Una</c:v>
                </c:pt>
                <c:pt idx="25">
                  <c:v>Uruçuca</c:v>
                </c:pt>
              </c:strCache>
            </c:strRef>
          </c:cat>
          <c:val>
            <c:numRef>
              <c:f>figuras!$BI$6:$BI$31</c:f>
              <c:numCache>
                <c:formatCode>General</c:formatCode>
                <c:ptCount val="26"/>
                <c:pt idx="0">
                  <c:v>2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11</c:v>
                </c:pt>
                <c:pt idx="5">
                  <c:v>17</c:v>
                </c:pt>
                <c:pt idx="6">
                  <c:v>14</c:v>
                </c:pt>
                <c:pt idx="7">
                  <c:v>9</c:v>
                </c:pt>
                <c:pt idx="8">
                  <c:v>5</c:v>
                </c:pt>
                <c:pt idx="9">
                  <c:v>13</c:v>
                </c:pt>
                <c:pt idx="10">
                  <c:v>94</c:v>
                </c:pt>
                <c:pt idx="11">
                  <c:v>84</c:v>
                </c:pt>
                <c:pt idx="12">
                  <c:v>7</c:v>
                </c:pt>
                <c:pt idx="13">
                  <c:v>4</c:v>
                </c:pt>
                <c:pt idx="14">
                  <c:v>11</c:v>
                </c:pt>
                <c:pt idx="15">
                  <c:v>8</c:v>
                </c:pt>
                <c:pt idx="16">
                  <c:v>5</c:v>
                </c:pt>
                <c:pt idx="17">
                  <c:v>6</c:v>
                </c:pt>
                <c:pt idx="18">
                  <c:v>11</c:v>
                </c:pt>
                <c:pt idx="19">
                  <c:v>9</c:v>
                </c:pt>
                <c:pt idx="20">
                  <c:v>7</c:v>
                </c:pt>
                <c:pt idx="21">
                  <c:v>8</c:v>
                </c:pt>
                <c:pt idx="22">
                  <c:v>4</c:v>
                </c:pt>
                <c:pt idx="23">
                  <c:v>10</c:v>
                </c:pt>
                <c:pt idx="24">
                  <c:v>12</c:v>
                </c:pt>
                <c:pt idx="2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302674336"/>
        <c:axId val="302373984"/>
      </c:barChart>
      <c:catAx>
        <c:axId val="30267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373984"/>
        <c:crosses val="autoZero"/>
        <c:auto val="1"/>
        <c:lblAlgn val="ctr"/>
        <c:lblOffset val="100"/>
        <c:noMultiLvlLbl val="0"/>
      </c:catAx>
      <c:valAx>
        <c:axId val="302373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Estabelecimentos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6743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57928696412945"/>
          <c:y val="4.5182193577188133E-2"/>
          <c:w val="0.5833964348206474"/>
          <c:h val="0.88595280611058636"/>
        </c:manualLayout>
      </c:layout>
      <c:radarChart>
        <c:radarStyle val="marker"/>
        <c:varyColors val="0"/>
        <c:ser>
          <c:idx val="0"/>
          <c:order val="0"/>
          <c:tx>
            <c:v>1991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figuras!$EY$6:$EY$31</c:f>
              <c:strCache>
                <c:ptCount val="26"/>
                <c:pt idx="0">
                  <c:v>Mascote</c:v>
                </c:pt>
                <c:pt idx="1">
                  <c:v>Barro Preto</c:v>
                </c:pt>
                <c:pt idx="2">
                  <c:v>Itacaré</c:v>
                </c:pt>
                <c:pt idx="3">
                  <c:v>Maraú</c:v>
                </c:pt>
                <c:pt idx="4">
                  <c:v>São José da Vitória</c:v>
                </c:pt>
                <c:pt idx="5">
                  <c:v>Arataca</c:v>
                </c:pt>
                <c:pt idx="6">
                  <c:v>Santa Luzia</c:v>
                </c:pt>
                <c:pt idx="7">
                  <c:v>Una</c:v>
                </c:pt>
                <c:pt idx="8">
                  <c:v>Pau Brasil</c:v>
                </c:pt>
                <c:pt idx="9">
                  <c:v>Almadina</c:v>
                </c:pt>
                <c:pt idx="10">
                  <c:v>Aurelino Leal</c:v>
                </c:pt>
                <c:pt idx="11">
                  <c:v>Itapé</c:v>
                </c:pt>
                <c:pt idx="12">
                  <c:v>Uruçuca</c:v>
                </c:pt>
                <c:pt idx="13">
                  <c:v>Itaju do Colônia</c:v>
                </c:pt>
                <c:pt idx="14">
                  <c:v>Jussari</c:v>
                </c:pt>
                <c:pt idx="15">
                  <c:v>Buerarema</c:v>
                </c:pt>
                <c:pt idx="16">
                  <c:v>Camacan</c:v>
                </c:pt>
                <c:pt idx="17">
                  <c:v>Ubaitaba</c:v>
                </c:pt>
                <c:pt idx="18">
                  <c:v>Canavieiras</c:v>
                </c:pt>
                <c:pt idx="19">
                  <c:v>Itapitanga</c:v>
                </c:pt>
                <c:pt idx="20">
                  <c:v>Ibicaraí</c:v>
                </c:pt>
                <c:pt idx="21">
                  <c:v>Itajuípe</c:v>
                </c:pt>
                <c:pt idx="22">
                  <c:v>Floresta Azul</c:v>
                </c:pt>
                <c:pt idx="23">
                  <c:v>Coaraci</c:v>
                </c:pt>
                <c:pt idx="24">
                  <c:v>Ilhéus</c:v>
                </c:pt>
                <c:pt idx="25">
                  <c:v>Itabuna</c:v>
                </c:pt>
              </c:strCache>
            </c:strRef>
          </c:cat>
          <c:val>
            <c:numRef>
              <c:f>figuras!$EZ$6:$EZ$31</c:f>
              <c:numCache>
                <c:formatCode>General</c:formatCode>
                <c:ptCount val="26"/>
                <c:pt idx="0">
                  <c:v>0.20799999999999999</c:v>
                </c:pt>
                <c:pt idx="1">
                  <c:v>0.22600000000000001</c:v>
                </c:pt>
                <c:pt idx="2">
                  <c:v>0.24099999999999999</c:v>
                </c:pt>
                <c:pt idx="3">
                  <c:v>0.24399999999999999</c:v>
                </c:pt>
                <c:pt idx="4">
                  <c:v>0.246</c:v>
                </c:pt>
                <c:pt idx="5">
                  <c:v>0.247</c:v>
                </c:pt>
                <c:pt idx="6">
                  <c:v>0.249</c:v>
                </c:pt>
                <c:pt idx="7">
                  <c:v>0.25900000000000001</c:v>
                </c:pt>
                <c:pt idx="8">
                  <c:v>0.25900000000000001</c:v>
                </c:pt>
                <c:pt idx="9">
                  <c:v>0.26100000000000001</c:v>
                </c:pt>
                <c:pt idx="10">
                  <c:v>0.26300000000000001</c:v>
                </c:pt>
                <c:pt idx="11">
                  <c:v>0.26300000000000001</c:v>
                </c:pt>
                <c:pt idx="12">
                  <c:v>0.26900000000000002</c:v>
                </c:pt>
                <c:pt idx="13">
                  <c:v>0.27</c:v>
                </c:pt>
                <c:pt idx="14">
                  <c:v>0.29899999999999999</c:v>
                </c:pt>
                <c:pt idx="15">
                  <c:v>0.309</c:v>
                </c:pt>
                <c:pt idx="16">
                  <c:v>0.316</c:v>
                </c:pt>
                <c:pt idx="17">
                  <c:v>0.316</c:v>
                </c:pt>
                <c:pt idx="18">
                  <c:v>0.318</c:v>
                </c:pt>
                <c:pt idx="19">
                  <c:v>0.32500000000000001</c:v>
                </c:pt>
                <c:pt idx="20">
                  <c:v>0.33400000000000002</c:v>
                </c:pt>
                <c:pt idx="21">
                  <c:v>0.33800000000000002</c:v>
                </c:pt>
                <c:pt idx="22">
                  <c:v>0.34699999999999998</c:v>
                </c:pt>
                <c:pt idx="23">
                  <c:v>0.35399999999999998</c:v>
                </c:pt>
                <c:pt idx="24">
                  <c:v>0.38900000000000001</c:v>
                </c:pt>
                <c:pt idx="25">
                  <c:v>0.45300000000000001</c:v>
                </c:pt>
              </c:numCache>
            </c:numRef>
          </c:val>
        </c:ser>
        <c:ser>
          <c:idx val="1"/>
          <c:order val="1"/>
          <c:tx>
            <c:v>2000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figuras!$EY$6:$EY$31</c:f>
              <c:strCache>
                <c:ptCount val="26"/>
                <c:pt idx="0">
                  <c:v>Mascote</c:v>
                </c:pt>
                <c:pt idx="1">
                  <c:v>Barro Preto</c:v>
                </c:pt>
                <c:pt idx="2">
                  <c:v>Itacaré</c:v>
                </c:pt>
                <c:pt idx="3">
                  <c:v>Maraú</c:v>
                </c:pt>
                <c:pt idx="4">
                  <c:v>São José da Vitória</c:v>
                </c:pt>
                <c:pt idx="5">
                  <c:v>Arataca</c:v>
                </c:pt>
                <c:pt idx="6">
                  <c:v>Santa Luzia</c:v>
                </c:pt>
                <c:pt idx="7">
                  <c:v>Una</c:v>
                </c:pt>
                <c:pt idx="8">
                  <c:v>Pau Brasil</c:v>
                </c:pt>
                <c:pt idx="9">
                  <c:v>Almadina</c:v>
                </c:pt>
                <c:pt idx="10">
                  <c:v>Aurelino Leal</c:v>
                </c:pt>
                <c:pt idx="11">
                  <c:v>Itapé</c:v>
                </c:pt>
                <c:pt idx="12">
                  <c:v>Uruçuca</c:v>
                </c:pt>
                <c:pt idx="13">
                  <c:v>Itaju do Colônia</c:v>
                </c:pt>
                <c:pt idx="14">
                  <c:v>Jussari</c:v>
                </c:pt>
                <c:pt idx="15">
                  <c:v>Buerarema</c:v>
                </c:pt>
                <c:pt idx="16">
                  <c:v>Camacan</c:v>
                </c:pt>
                <c:pt idx="17">
                  <c:v>Ubaitaba</c:v>
                </c:pt>
                <c:pt idx="18">
                  <c:v>Canavieiras</c:v>
                </c:pt>
                <c:pt idx="19">
                  <c:v>Itapitanga</c:v>
                </c:pt>
                <c:pt idx="20">
                  <c:v>Ibicaraí</c:v>
                </c:pt>
                <c:pt idx="21">
                  <c:v>Itajuípe</c:v>
                </c:pt>
                <c:pt idx="22">
                  <c:v>Floresta Azul</c:v>
                </c:pt>
                <c:pt idx="23">
                  <c:v>Coaraci</c:v>
                </c:pt>
                <c:pt idx="24">
                  <c:v>Ilhéus</c:v>
                </c:pt>
                <c:pt idx="25">
                  <c:v>Itabuna</c:v>
                </c:pt>
              </c:strCache>
            </c:strRef>
          </c:cat>
          <c:val>
            <c:numRef>
              <c:f>figuras!$FA$6:$FA$31</c:f>
              <c:numCache>
                <c:formatCode>General</c:formatCode>
                <c:ptCount val="26"/>
                <c:pt idx="0">
                  <c:v>0.35599999999999998</c:v>
                </c:pt>
                <c:pt idx="1">
                  <c:v>0.42099999999999999</c:v>
                </c:pt>
                <c:pt idx="2">
                  <c:v>0.38400000000000001</c:v>
                </c:pt>
                <c:pt idx="3">
                  <c:v>0.35399999999999998</c:v>
                </c:pt>
                <c:pt idx="4">
                  <c:v>0.36099999999999999</c:v>
                </c:pt>
                <c:pt idx="5">
                  <c:v>0.372</c:v>
                </c:pt>
                <c:pt idx="6">
                  <c:v>0.378</c:v>
                </c:pt>
                <c:pt idx="7">
                  <c:v>0.36599999999999999</c:v>
                </c:pt>
                <c:pt idx="8">
                  <c:v>0.40100000000000002</c:v>
                </c:pt>
                <c:pt idx="9">
                  <c:v>0.40500000000000003</c:v>
                </c:pt>
                <c:pt idx="10">
                  <c:v>0.36499999999999999</c:v>
                </c:pt>
                <c:pt idx="11">
                  <c:v>0.44800000000000001</c:v>
                </c:pt>
                <c:pt idx="12">
                  <c:v>0.438</c:v>
                </c:pt>
                <c:pt idx="13">
                  <c:v>0.43099999999999999</c:v>
                </c:pt>
                <c:pt idx="14">
                  <c:v>0.42599999999999999</c:v>
                </c:pt>
                <c:pt idx="15">
                  <c:v>0.42</c:v>
                </c:pt>
                <c:pt idx="16">
                  <c:v>0.441</c:v>
                </c:pt>
                <c:pt idx="17">
                  <c:v>0.434</c:v>
                </c:pt>
                <c:pt idx="18">
                  <c:v>0.439</c:v>
                </c:pt>
                <c:pt idx="19">
                  <c:v>0.40899999999999997</c:v>
                </c:pt>
                <c:pt idx="20">
                  <c:v>0.44900000000000001</c:v>
                </c:pt>
                <c:pt idx="21">
                  <c:v>0.45100000000000001</c:v>
                </c:pt>
                <c:pt idx="22">
                  <c:v>0.45400000000000001</c:v>
                </c:pt>
                <c:pt idx="23">
                  <c:v>0.433</c:v>
                </c:pt>
                <c:pt idx="24">
                  <c:v>0.52100000000000002</c:v>
                </c:pt>
                <c:pt idx="25">
                  <c:v>0.58099999999999996</c:v>
                </c:pt>
              </c:numCache>
            </c:numRef>
          </c:val>
        </c:ser>
        <c:ser>
          <c:idx val="2"/>
          <c:order val="2"/>
          <c:tx>
            <c:v>2010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figuras!$EY$6:$EY$31</c:f>
              <c:strCache>
                <c:ptCount val="26"/>
                <c:pt idx="0">
                  <c:v>Mascote</c:v>
                </c:pt>
                <c:pt idx="1">
                  <c:v>Barro Preto</c:v>
                </c:pt>
                <c:pt idx="2">
                  <c:v>Itacaré</c:v>
                </c:pt>
                <c:pt idx="3">
                  <c:v>Maraú</c:v>
                </c:pt>
                <c:pt idx="4">
                  <c:v>São José da Vitória</c:v>
                </c:pt>
                <c:pt idx="5">
                  <c:v>Arataca</c:v>
                </c:pt>
                <c:pt idx="6">
                  <c:v>Santa Luzia</c:v>
                </c:pt>
                <c:pt idx="7">
                  <c:v>Una</c:v>
                </c:pt>
                <c:pt idx="8">
                  <c:v>Pau Brasil</c:v>
                </c:pt>
                <c:pt idx="9">
                  <c:v>Almadina</c:v>
                </c:pt>
                <c:pt idx="10">
                  <c:v>Aurelino Leal</c:v>
                </c:pt>
                <c:pt idx="11">
                  <c:v>Itapé</c:v>
                </c:pt>
                <c:pt idx="12">
                  <c:v>Uruçuca</c:v>
                </c:pt>
                <c:pt idx="13">
                  <c:v>Itaju do Colônia</c:v>
                </c:pt>
                <c:pt idx="14">
                  <c:v>Jussari</c:v>
                </c:pt>
                <c:pt idx="15">
                  <c:v>Buerarema</c:v>
                </c:pt>
                <c:pt idx="16">
                  <c:v>Camacan</c:v>
                </c:pt>
                <c:pt idx="17">
                  <c:v>Ubaitaba</c:v>
                </c:pt>
                <c:pt idx="18">
                  <c:v>Canavieiras</c:v>
                </c:pt>
                <c:pt idx="19">
                  <c:v>Itapitanga</c:v>
                </c:pt>
                <c:pt idx="20">
                  <c:v>Ibicaraí</c:v>
                </c:pt>
                <c:pt idx="21">
                  <c:v>Itajuípe</c:v>
                </c:pt>
                <c:pt idx="22">
                  <c:v>Floresta Azul</c:v>
                </c:pt>
                <c:pt idx="23">
                  <c:v>Coaraci</c:v>
                </c:pt>
                <c:pt idx="24">
                  <c:v>Ilhéus</c:v>
                </c:pt>
                <c:pt idx="25">
                  <c:v>Itabuna</c:v>
                </c:pt>
              </c:strCache>
            </c:strRef>
          </c:cat>
          <c:val>
            <c:numRef>
              <c:f>figuras!$FB$6:$FB$31</c:f>
              <c:numCache>
                <c:formatCode>General</c:formatCode>
                <c:ptCount val="26"/>
                <c:pt idx="0">
                  <c:v>0.58099999999999996</c:v>
                </c:pt>
                <c:pt idx="1">
                  <c:v>0.60199999999999998</c:v>
                </c:pt>
                <c:pt idx="2">
                  <c:v>0.58299999999999996</c:v>
                </c:pt>
                <c:pt idx="3">
                  <c:v>0.59299999999999997</c:v>
                </c:pt>
                <c:pt idx="4">
                  <c:v>0.54600000000000004</c:v>
                </c:pt>
                <c:pt idx="5">
                  <c:v>0.55900000000000005</c:v>
                </c:pt>
                <c:pt idx="6">
                  <c:v>0.55600000000000005</c:v>
                </c:pt>
                <c:pt idx="7">
                  <c:v>0.56000000000000005</c:v>
                </c:pt>
                <c:pt idx="8">
                  <c:v>0.58299999999999996</c:v>
                </c:pt>
                <c:pt idx="9">
                  <c:v>0.56299999999999994</c:v>
                </c:pt>
                <c:pt idx="10">
                  <c:v>0.56799999999999995</c:v>
                </c:pt>
                <c:pt idx="11">
                  <c:v>0.59899999999999998</c:v>
                </c:pt>
                <c:pt idx="12">
                  <c:v>0.61599999999999999</c:v>
                </c:pt>
                <c:pt idx="13">
                  <c:v>0.59199999999999997</c:v>
                </c:pt>
                <c:pt idx="14">
                  <c:v>0.56699999999999995</c:v>
                </c:pt>
                <c:pt idx="15">
                  <c:v>0.61299999999999999</c:v>
                </c:pt>
                <c:pt idx="16">
                  <c:v>0.58099999999999996</c:v>
                </c:pt>
                <c:pt idx="17">
                  <c:v>0.61099999999999999</c:v>
                </c:pt>
                <c:pt idx="18">
                  <c:v>0.59</c:v>
                </c:pt>
                <c:pt idx="19">
                  <c:v>0.57099999999999995</c:v>
                </c:pt>
                <c:pt idx="20">
                  <c:v>0.625</c:v>
                </c:pt>
                <c:pt idx="21">
                  <c:v>0.59899999999999998</c:v>
                </c:pt>
                <c:pt idx="22">
                  <c:v>0.55700000000000005</c:v>
                </c:pt>
                <c:pt idx="23">
                  <c:v>0.61299999999999999</c:v>
                </c:pt>
                <c:pt idx="24">
                  <c:v>0.69</c:v>
                </c:pt>
                <c:pt idx="25">
                  <c:v>0.71199999999999997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668736"/>
        <c:axId val="302669296"/>
      </c:radarChart>
      <c:catAx>
        <c:axId val="30266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669296"/>
        <c:crosses val="autoZero"/>
        <c:auto val="1"/>
        <c:lblAlgn val="ctr"/>
        <c:lblOffset val="100"/>
        <c:noMultiLvlLbl val="0"/>
      </c:catAx>
      <c:valAx>
        <c:axId val="30266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6687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397178477690273"/>
          <c:y val="0.948755980448037"/>
          <c:w val="0.23150076552930884"/>
          <c:h val="4.0698103130094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52373140857392"/>
          <c:y val="0.11409889971887274"/>
          <c:w val="0.52327274715660543"/>
          <c:h val="0.80225404802619893"/>
        </c:manualLayout>
      </c:layout>
      <c:radarChart>
        <c:radarStyle val="marker"/>
        <c:varyColors val="0"/>
        <c:ser>
          <c:idx val="0"/>
          <c:order val="0"/>
          <c:tx>
            <c:strRef>
              <c:f>figuras!$FV$5</c:f>
              <c:strCache>
                <c:ptCount val="1"/>
                <c:pt idx="0">
                  <c:v>Média de Índice de Gini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14"/>
              <c:layout>
                <c:manualLayout>
                  <c:x val="3.9147955536553555E-3"/>
                  <c:y val="-1.4437368912669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1.6843597064780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9.7869888841383527E-3"/>
                  <c:y val="-1.924982521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1.76165799914491E-2"/>
                  <c:y val="-2.165605336900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2.5446171098759813E-2"/>
                  <c:y val="-1.684359706478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3.52331599828982E-2"/>
                  <c:y val="-1.684359706478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3.7190557759725844E-2"/>
                  <c:y val="-1.684359706478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3.3275762206070522E-2"/>
                  <c:y val="-4.41136731837940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2.1531375545104418E-2"/>
                  <c:y val="-7.2186844563345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figuras!$FU$6:$FU$31</c:f>
              <c:strCache>
                <c:ptCount val="26"/>
                <c:pt idx="0">
                  <c:v>Barro Preto</c:v>
                </c:pt>
                <c:pt idx="1">
                  <c:v>Arataca</c:v>
                </c:pt>
                <c:pt idx="2">
                  <c:v>Santa Luzia</c:v>
                </c:pt>
                <c:pt idx="3">
                  <c:v>Maraú</c:v>
                </c:pt>
                <c:pt idx="4">
                  <c:v>Almadina</c:v>
                </c:pt>
                <c:pt idx="5">
                  <c:v>Itaju do Colônia</c:v>
                </c:pt>
                <c:pt idx="6">
                  <c:v>Mascote</c:v>
                </c:pt>
                <c:pt idx="7">
                  <c:v>Pau Brasil</c:v>
                </c:pt>
                <c:pt idx="8">
                  <c:v>São José da Vitória</c:v>
                </c:pt>
                <c:pt idx="9">
                  <c:v>Aurelino Leal</c:v>
                </c:pt>
                <c:pt idx="10">
                  <c:v>Itacaré</c:v>
                </c:pt>
                <c:pt idx="11">
                  <c:v>Itapé</c:v>
                </c:pt>
                <c:pt idx="12">
                  <c:v>Jussari</c:v>
                </c:pt>
                <c:pt idx="13">
                  <c:v>Floresta Azul</c:v>
                </c:pt>
                <c:pt idx="14">
                  <c:v>Itapitanga</c:v>
                </c:pt>
                <c:pt idx="15">
                  <c:v>Una</c:v>
                </c:pt>
                <c:pt idx="16">
                  <c:v>Camacan</c:v>
                </c:pt>
                <c:pt idx="17">
                  <c:v>Buerarema</c:v>
                </c:pt>
                <c:pt idx="18">
                  <c:v>Uruçuca</c:v>
                </c:pt>
                <c:pt idx="19">
                  <c:v>Ibicaraí</c:v>
                </c:pt>
                <c:pt idx="20">
                  <c:v>Itajuípe</c:v>
                </c:pt>
                <c:pt idx="21">
                  <c:v>Ubaitaba</c:v>
                </c:pt>
                <c:pt idx="22">
                  <c:v>Canavieiras</c:v>
                </c:pt>
                <c:pt idx="23">
                  <c:v>Coaraci</c:v>
                </c:pt>
                <c:pt idx="24">
                  <c:v>Ilhéus</c:v>
                </c:pt>
                <c:pt idx="25">
                  <c:v>Itabuna</c:v>
                </c:pt>
              </c:strCache>
            </c:strRef>
          </c:cat>
          <c:val>
            <c:numRef>
              <c:f>figuras!$FV$6:$FV$31</c:f>
              <c:numCache>
                <c:formatCode>0.00</c:formatCode>
                <c:ptCount val="26"/>
                <c:pt idx="0">
                  <c:v>0.35</c:v>
                </c:pt>
                <c:pt idx="1">
                  <c:v>0.36</c:v>
                </c:pt>
                <c:pt idx="2">
                  <c:v>0.36</c:v>
                </c:pt>
                <c:pt idx="3">
                  <c:v>0.37</c:v>
                </c:pt>
                <c:pt idx="4">
                  <c:v>0.38</c:v>
                </c:pt>
                <c:pt idx="5">
                  <c:v>0.38</c:v>
                </c:pt>
                <c:pt idx="6">
                  <c:v>0.38</c:v>
                </c:pt>
                <c:pt idx="7">
                  <c:v>0.38</c:v>
                </c:pt>
                <c:pt idx="8">
                  <c:v>0.38</c:v>
                </c:pt>
                <c:pt idx="9">
                  <c:v>0.39</c:v>
                </c:pt>
                <c:pt idx="10">
                  <c:v>0.39</c:v>
                </c:pt>
                <c:pt idx="11">
                  <c:v>0.39</c:v>
                </c:pt>
                <c:pt idx="12">
                  <c:v>0.39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  <c:pt idx="16">
                  <c:v>0.42</c:v>
                </c:pt>
                <c:pt idx="17">
                  <c:v>0.43</c:v>
                </c:pt>
                <c:pt idx="18">
                  <c:v>0.43</c:v>
                </c:pt>
                <c:pt idx="19">
                  <c:v>0.44</c:v>
                </c:pt>
                <c:pt idx="20">
                  <c:v>0.44</c:v>
                </c:pt>
                <c:pt idx="21">
                  <c:v>0.45</c:v>
                </c:pt>
                <c:pt idx="22">
                  <c:v>0.46</c:v>
                </c:pt>
                <c:pt idx="23">
                  <c:v>0.46</c:v>
                </c:pt>
                <c:pt idx="24">
                  <c:v>0.5</c:v>
                </c:pt>
                <c:pt idx="25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671536"/>
        <c:axId val="302672096"/>
      </c:radarChart>
      <c:catAx>
        <c:axId val="30267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672096"/>
        <c:crosses val="autoZero"/>
        <c:auto val="1"/>
        <c:lblAlgn val="ctr"/>
        <c:lblOffset val="100"/>
        <c:noMultiLvlLbl val="0"/>
      </c:catAx>
      <c:valAx>
        <c:axId val="30267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6715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7ED57-0491-48CE-9F70-34CFF9E1915B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B11CF-75C9-4EFF-846F-2B28AF81F4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31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B11CF-75C9-4EFF-846F-2B28AF81F41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160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B11CF-75C9-4EFF-846F-2B28AF81F41E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88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3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6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95536" y="476672"/>
            <a:ext cx="8301608" cy="5832648"/>
          </a:xfrm>
          <a:ln w="28575" cmpd="sng">
            <a:noFill/>
            <a:bevel/>
          </a:ln>
          <a:effectLst/>
          <a:scene3d>
            <a:camera prst="orthographicFront">
              <a:rot lat="0" lon="20999945" rev="0"/>
            </a:camera>
            <a:lightRig rig="threePt" dir="t"/>
          </a:scene3d>
        </p:spPr>
        <p:txBody>
          <a:bodyPr>
            <a:noAutofit/>
          </a:bodyPr>
          <a:lstStyle/>
          <a:p>
            <a:pPr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desenvolvimento da mesorregião sul baiana:</a:t>
            </a:r>
          </a:p>
          <a:p>
            <a:pPr algn="ctr">
              <a:buNone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Cenário socioeconômico, Perspectivas e Vicissitudes</a:t>
            </a:r>
          </a:p>
          <a:p>
            <a:pPr algn="ctr">
              <a:buNone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Profº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Drº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 Alessandro Fernandes de Santana</a:t>
            </a:r>
          </a:p>
          <a:p>
            <a:pPr algn="r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Pró-Reitor de Extensão da UESC</a:t>
            </a:r>
          </a:p>
          <a:p>
            <a:pPr algn="r"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/>
              <a:t>PIB 2009 (em  R$ mi) de municípios selecionados da Microrregião Porto Seguro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788" y="1571612"/>
            <a:ext cx="8334668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Fonte: A partir de dados da SEI.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3532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7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 smtClean="0"/>
              <a:t>Medidas estatísticas do PIB </a:t>
            </a:r>
            <a:r>
              <a:rPr lang="pt-BR" sz="3000" b="1" i="1" dirty="0" smtClean="0"/>
              <a:t>per capita</a:t>
            </a:r>
            <a:r>
              <a:rPr lang="pt-BR" sz="3000" b="1" dirty="0" smtClean="0"/>
              <a:t> em 2009 (R$) no sul da Bahia e em suas microrregiões componentes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71612"/>
            <a:ext cx="8443914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Fonte: A partir de dados da SEI.</a:t>
            </a:r>
            <a:endParaRPr lang="pt-B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154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2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/>
              <a:t>Comparativo de desempenho em termos de PIB total e PIB per capita entre os municípios classificados entre os 10 maiores em ambos os conceitos no sul da Bahia – ano de 2009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571612"/>
            <a:ext cx="8086724" cy="5286388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Fonte: A partir de dados da SEI.</a:t>
            </a:r>
            <a:endParaRPr lang="pt-B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929618" cy="514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70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2600" b="1" dirty="0" smtClean="0"/>
              <a:t>Distribuição do PIB setorial: Brasil, Bahia, Mesorregião Sul baiano e suas microrregiões construtivas no ano de 2009 em valores absoluto – Em R$ bi para o Brasil e R$ mi para os demais</a:t>
            </a:r>
            <a:endParaRPr lang="pt-BR" sz="2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71612"/>
            <a:ext cx="8406676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Fonte: A partir de dados da SEI e IBGE.</a:t>
            </a:r>
            <a:endParaRPr lang="pt-BR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33" y="1628800"/>
            <a:ext cx="8837723" cy="38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77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Composição setorial do PIB (2009) em termos percentuais no sul da Bahia e suas microrregiões – médias dos municípios</a:t>
            </a:r>
            <a:br>
              <a:rPr lang="pt-BR" sz="3000" b="1" dirty="0" smtClean="0"/>
            </a:b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71612"/>
            <a:ext cx="8443914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1400" dirty="0" smtClean="0"/>
              <a:t>Fonte: A partir de dados da SEI.</a:t>
            </a:r>
            <a:endParaRPr lang="pt-BR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84784"/>
            <a:ext cx="8610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73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571636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Municípios do sul da Bahia em que há maior concentração do PIB (2009) no setor primário e as respectivas distribuições setoriais do produto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71612"/>
            <a:ext cx="8443914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1400" dirty="0" smtClean="0"/>
              <a:t>Fonte: A partir de dados da SEI.</a:t>
            </a:r>
            <a:endParaRPr lang="pt-BR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86635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67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Municípios do sul da Bahia em que há maior concentração do PIB (2009) no setor secundário e as respectivas distribuições setoriais do produto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2"/>
            <a:ext cx="8658196" cy="4972072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b="1" dirty="0" smtClean="0"/>
              <a:t>Destaques:</a:t>
            </a:r>
          </a:p>
          <a:p>
            <a:pPr>
              <a:buNone/>
            </a:pPr>
            <a:r>
              <a:rPr lang="pt-BR" sz="2000" dirty="0" smtClean="0"/>
              <a:t>1. Usina Hidrelétrica de </a:t>
            </a:r>
            <a:r>
              <a:rPr lang="pt-BR" sz="2000" dirty="0" err="1" smtClean="0"/>
              <a:t>Itapebi</a:t>
            </a: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2. Campo de Gás natural em </a:t>
            </a:r>
            <a:r>
              <a:rPr lang="pt-BR" sz="2000" dirty="0" err="1" smtClean="0"/>
              <a:t>Cairu</a:t>
            </a:r>
            <a:r>
              <a:rPr lang="pt-BR" sz="2000" dirty="0" smtClean="0"/>
              <a:t> ( Campo de </a:t>
            </a:r>
            <a:r>
              <a:rPr lang="pt-BR" sz="2000" dirty="0" err="1" smtClean="0"/>
              <a:t>Manati</a:t>
            </a:r>
            <a:r>
              <a:rPr lang="pt-BR" sz="2000" dirty="0" smtClean="0"/>
              <a:t>)</a:t>
            </a:r>
          </a:p>
          <a:p>
            <a:pPr>
              <a:buNone/>
            </a:pPr>
            <a:r>
              <a:rPr lang="pt-BR" sz="2000" dirty="0" smtClean="0"/>
              <a:t>3. Indústria de Celulose em Mucuri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1400" dirty="0" smtClean="0"/>
              <a:t>Fonte: A partir de dados da SEI.</a:t>
            </a:r>
            <a:endParaRPr lang="pt-BR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785926"/>
            <a:ext cx="878687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88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Municípios do sul da Bahia em que, embora exista maior concentração do PIB (2009) no setor terciário, tal percentual é inferior a 50%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571612"/>
            <a:ext cx="8515352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1400" dirty="0" smtClean="0"/>
              <a:t>Fonte: A partir de dados da SEI.</a:t>
            </a:r>
            <a:endParaRPr lang="pt-BR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8786874" cy="308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17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Distribuição setorial do PIB de Itabuna (ano 2009)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71612"/>
            <a:ext cx="8443914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r>
              <a:rPr lang="pt-BR" sz="1400" dirty="0" smtClean="0"/>
              <a:t>Fonte: A partir de dados da SEI.</a:t>
            </a:r>
            <a:endParaRPr lang="pt-BR" sz="1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96752"/>
            <a:ext cx="8499410" cy="34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22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Distribuição setorial do PIB de Ilhéus (ano 2009)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r>
              <a:rPr lang="pt-BR" sz="1200" dirty="0" smtClean="0"/>
              <a:t>Fonte: A partir de dados da SEI.</a:t>
            </a:r>
            <a:endParaRPr lang="pt-BR" sz="1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196752"/>
            <a:ext cx="81629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50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052736"/>
            <a:ext cx="8229600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 algn="ctr">
              <a:buNone/>
            </a:pPr>
            <a:r>
              <a:rPr lang="pt-BR" sz="4000" b="1" dirty="0" smtClean="0"/>
              <a:t>Contexto histórico da mesorregião sul baiana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3982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Mapa dos municípios </a:t>
            </a:r>
            <a:r>
              <a:rPr lang="pt-BR" sz="3200" b="1" dirty="0"/>
              <a:t>do </a:t>
            </a:r>
            <a:r>
              <a:rPr lang="pt-BR" sz="3200" b="1" dirty="0" smtClean="0"/>
              <a:t>Território </a:t>
            </a:r>
            <a:r>
              <a:rPr lang="pt-BR" sz="3200" b="1" dirty="0"/>
              <a:t>Litoral Sul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26988"/>
            <a:ext cx="8229600" cy="5286388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r>
              <a:rPr lang="pt-BR" sz="1200" dirty="0" smtClean="0"/>
              <a:t>		                          Fonte: </a:t>
            </a:r>
            <a:r>
              <a:rPr lang="pt-BR" sz="1200" dirty="0"/>
              <a:t>Plano Territorial de Desenvolvimento Sustentável Litoral Sul.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074001"/>
            <a:ext cx="4819650" cy="50913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Mapa dos municípios </a:t>
            </a:r>
            <a:r>
              <a:rPr lang="pt-BR" sz="3200" b="1" dirty="0"/>
              <a:t>do </a:t>
            </a:r>
            <a:r>
              <a:rPr lang="pt-BR" sz="3200" b="1" dirty="0" smtClean="0"/>
              <a:t>Território </a:t>
            </a:r>
            <a:r>
              <a:rPr lang="pt-BR" sz="3200" b="1" dirty="0"/>
              <a:t>Litoral Sul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26988"/>
            <a:ext cx="8229600" cy="5286388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r>
              <a:rPr lang="pt-BR" sz="1200" dirty="0" smtClean="0"/>
              <a:t>		                          Fonte: </a:t>
            </a:r>
            <a:r>
              <a:rPr lang="pt-BR" sz="1200" dirty="0"/>
              <a:t>Plano Territorial de Desenvolvimento Sustentável Litoral Sul.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469937"/>
              </p:ext>
            </p:extLst>
          </p:nvPr>
        </p:nvGraphicFramePr>
        <p:xfrm>
          <a:off x="1331640" y="1417643"/>
          <a:ext cx="6408712" cy="4276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4356"/>
                <a:gridCol w="3204356"/>
              </a:tblGrid>
              <a:tr h="3031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300" b="1" u="none" strike="noStrike" dirty="0">
                          <a:effectLst/>
                        </a:rPr>
                        <a:t>Municípios Território </a:t>
                      </a:r>
                      <a:r>
                        <a:rPr lang="pt-BR" sz="2300" b="1" u="none" strike="noStrike" dirty="0" err="1">
                          <a:effectLst/>
                        </a:rPr>
                        <a:t>Litora</a:t>
                      </a:r>
                      <a:r>
                        <a:rPr lang="pt-BR" sz="2300" b="1" u="none" strike="noStrike" dirty="0">
                          <a:effectLst/>
                        </a:rPr>
                        <a:t> Sul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48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err="1">
                          <a:effectLst/>
                        </a:rPr>
                        <a:t>Almadina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Itajudo Colônia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48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Arataca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Itajuípe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48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Aurelino Leal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err="1">
                          <a:effectLst/>
                        </a:rPr>
                        <a:t>Itapé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48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Barro Preto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err="1">
                          <a:effectLst/>
                        </a:rPr>
                        <a:t>Itapitanga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48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Buerarema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err="1">
                          <a:effectLst/>
                        </a:rPr>
                        <a:t>Jussari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48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Camacan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Maraú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48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Canavieiras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Mascote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48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Coaraci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Pau Brasil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48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Floresta Azul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Santa Luzia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7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Ibicaraí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São José da Vitória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48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Ilhéus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Ubaitaba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48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Itabuna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Una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48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Itacaré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Uruçuca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/>
              <a:t>  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26988"/>
            <a:ext cx="8229600" cy="528638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ctr">
              <a:buNone/>
            </a:pPr>
            <a:r>
              <a:rPr lang="pt-BR" sz="5200" b="1" dirty="0" smtClean="0"/>
              <a:t>Alguns dados </a:t>
            </a:r>
            <a:r>
              <a:rPr lang="pt-BR" sz="5200" b="1" dirty="0" smtClean="0"/>
              <a:t>Socioeconômicos do Território de Identidade do Litoral Sul</a:t>
            </a:r>
            <a:endParaRPr lang="pt-BR" sz="5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 smtClean="0"/>
              <a:t>População dos municípios do Território Litoral Sul da Bahia por senso demográfico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28638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sz="1000" dirty="0" smtClean="0"/>
              <a:t>	Fonte – IBGE *Classificados em ordem crescente, ano base 2010.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353355"/>
              </p:ext>
            </p:extLst>
          </p:nvPr>
        </p:nvGraphicFramePr>
        <p:xfrm>
          <a:off x="1403648" y="1571609"/>
          <a:ext cx="6840759" cy="4972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1409"/>
                <a:gridCol w="915870"/>
                <a:gridCol w="915870"/>
                <a:gridCol w="915870"/>
                <a:gridCol w="915870"/>
                <a:gridCol w="915870"/>
              </a:tblGrid>
              <a:tr h="1618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Município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População residente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18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1970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1980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1991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2000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smtClean="0">
                          <a:effectLst/>
                        </a:rPr>
                        <a:t>2010*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83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São José da Vitória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-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8.768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6.210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5.711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FF0000"/>
                    </a:solidFill>
                  </a:tcPr>
                </a:tc>
              </a:tr>
              <a:tr h="183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Almadina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7.720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9.146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solidFill>
                            <a:schemeClr val="tx1"/>
                          </a:solidFill>
                          <a:effectLst/>
                        </a:rPr>
                        <a:t>10.004</a:t>
                      </a:r>
                      <a:endParaRPr lang="pt-BR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7.862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6.360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FF0000"/>
                    </a:solidFill>
                  </a:tcPr>
                </a:tc>
              </a:tr>
              <a:tr h="183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Jussari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8.470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7.556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solidFill>
                            <a:schemeClr val="tx1"/>
                          </a:solidFill>
                          <a:effectLst/>
                        </a:rPr>
                        <a:t>6.401</a:t>
                      </a:r>
                      <a:endParaRPr lang="pt-BR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83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Barro Preto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5.978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8.200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solidFill>
                            <a:schemeClr val="tx1"/>
                          </a:solidFill>
                          <a:effectLst/>
                        </a:rPr>
                        <a:t>10.601</a:t>
                      </a:r>
                      <a:endParaRPr lang="pt-BR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8.602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solidFill>
                            <a:schemeClr val="tx1"/>
                          </a:solidFill>
                          <a:effectLst/>
                        </a:rPr>
                        <a:t>6.453</a:t>
                      </a:r>
                      <a:endParaRPr lang="pt-BR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83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Itajudo</a:t>
                      </a:r>
                      <a:r>
                        <a:rPr lang="pt-BR" sz="1000" u="none" strike="noStrike" dirty="0">
                          <a:effectLst/>
                        </a:rPr>
                        <a:t> Colônia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9.915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10.834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9.773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8.580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solidFill>
                            <a:schemeClr val="tx1"/>
                          </a:solidFill>
                          <a:effectLst/>
                        </a:rPr>
                        <a:t>7.256</a:t>
                      </a:r>
                      <a:endParaRPr lang="pt-BR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83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Arataca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13.594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11.218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9.872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83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Itapé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12.690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11.403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15.644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14.639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10.207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83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Pau Brasil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15.135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18.776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16.179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13.048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10.591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83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Floresta Azul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15.428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18.436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13.940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11.614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10.660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83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Itapitanga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9.550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10.387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10.474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10.382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10.856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83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Santa Luzia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16.319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16.061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12.608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83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Aurelino Leal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12.300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16.378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15.737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17.149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13.599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83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Mascote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10.567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19.227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20.178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16.093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14.293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61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Buerarema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18.889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24.875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20.839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19.118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18.094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61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Maraú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11.875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14.298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17.496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19.621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19.079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61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Uruçuca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15.123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21.936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30.763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20.323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19.806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61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Ubaitaba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11.260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16.030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21.062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23.854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20.614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61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Itajuípe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19.828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24.986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24.931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22.511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20.900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61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Coaraci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21.759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27.412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31.064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27.852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20.901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61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Itacaré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14.104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13.207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18.431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18.120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23.658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61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Ibicaraí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26.152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30.978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30.560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28.861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24.008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61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Una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22.344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37.601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23.757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31.261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24.201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61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Camacan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22.644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40.500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37.023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31.055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30.179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61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Canavieiras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33.460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42.122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33.019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35.322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32.239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  <a:tr h="161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Ilhéus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107.971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131.456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223.750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222.127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176.917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00B050"/>
                    </a:solidFill>
                  </a:tcPr>
                </a:tc>
              </a:tr>
              <a:tr h="161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Itabuna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112.721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153.339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185.277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196.675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202.359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>
                    <a:solidFill>
                      <a:srgbClr val="00B050"/>
                    </a:solidFill>
                  </a:tcPr>
                </a:tc>
              </a:tr>
              <a:tr h="161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Território Litoral Sul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537.413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701.527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867.653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845.714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757.822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08912" cy="13684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Número de matrículas no Ensino Fundamental e Ensino Médio nos municípios do Território  Litoral Sul em 2012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571612"/>
            <a:ext cx="8515352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dirty="0" smtClean="0"/>
              <a:t>  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 </a:t>
            </a:r>
          </a:p>
          <a:p>
            <a:pPr>
              <a:buNone/>
            </a:pPr>
            <a:r>
              <a:rPr lang="pt-BR" sz="1400" dirty="0" smtClean="0"/>
              <a:t>Fonte: A partir de dados da IBGE.</a:t>
            </a:r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099119"/>
              </p:ext>
            </p:extLst>
          </p:nvPr>
        </p:nvGraphicFramePr>
        <p:xfrm>
          <a:off x="323528" y="1643050"/>
          <a:ext cx="8640960" cy="452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66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203200"/>
            <a:ext cx="8389596" cy="13684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Proporção entre o número de matrículas no Ensino Fundamental com Ensino Médio  nos municípios do Território  Litoral Sul em 2012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571612"/>
            <a:ext cx="8515352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dirty="0" smtClean="0"/>
              <a:t>  </a:t>
            </a:r>
          </a:p>
          <a:p>
            <a:pPr>
              <a:buNone/>
            </a:pPr>
            <a:r>
              <a:rPr lang="pt-BR" sz="2000" dirty="0" smtClean="0"/>
              <a:t> </a:t>
            </a:r>
          </a:p>
          <a:p>
            <a:pPr>
              <a:buNone/>
            </a:pPr>
            <a:r>
              <a:rPr lang="pt-BR" sz="1400" dirty="0" smtClean="0"/>
              <a:t>Fonte: A partir de dados da IBGE.</a:t>
            </a:r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913579"/>
              </p:ext>
            </p:extLst>
          </p:nvPr>
        </p:nvGraphicFramePr>
        <p:xfrm>
          <a:off x="295422" y="1700808"/>
          <a:ext cx="8525050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9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08912" cy="1080120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População residente alfabetizada nos municípios do Território  Litoral Sul em 2012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571612"/>
            <a:ext cx="8515352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dirty="0" smtClean="0"/>
              <a:t>  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 </a:t>
            </a:r>
          </a:p>
          <a:p>
            <a:pPr>
              <a:buNone/>
            </a:pPr>
            <a:r>
              <a:rPr lang="pt-BR" sz="1400" dirty="0" smtClean="0"/>
              <a:t>Fonte: A partir de dados da IBGE.</a:t>
            </a:r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874520"/>
              </p:ext>
            </p:extLst>
          </p:nvPr>
        </p:nvGraphicFramePr>
        <p:xfrm>
          <a:off x="142844" y="1190632"/>
          <a:ext cx="8749635" cy="497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36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PIB a preços correntes dos municípios do Território Litoral Sul em 2011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71612"/>
            <a:ext cx="8443914" cy="545778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609104"/>
              </p:ext>
            </p:extLst>
          </p:nvPr>
        </p:nvGraphicFramePr>
        <p:xfrm>
          <a:off x="214281" y="1571612"/>
          <a:ext cx="8690567" cy="419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719736"/>
              </p:ext>
            </p:extLst>
          </p:nvPr>
        </p:nvGraphicFramePr>
        <p:xfrm>
          <a:off x="214282" y="1571612"/>
          <a:ext cx="8690567" cy="419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08912" cy="1368412"/>
          </a:xfrm>
        </p:spPr>
        <p:txBody>
          <a:bodyPr>
            <a:noAutofit/>
          </a:bodyPr>
          <a:lstStyle/>
          <a:p>
            <a:r>
              <a:rPr lang="pt-BR" sz="2600" b="1" dirty="0"/>
              <a:t>Valor do rendimento nominal médio mensal dos domicílios particulares permanentes com rendimento domiciliar, por situação do </a:t>
            </a:r>
            <a:r>
              <a:rPr lang="pt-BR" sz="2600" b="1" dirty="0" smtClean="0"/>
              <a:t>domicílio </a:t>
            </a:r>
            <a:r>
              <a:rPr lang="pt-BR" sz="2600" b="1" dirty="0"/>
              <a:t>dos municípios do Território Litoral Sul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571612"/>
            <a:ext cx="8515352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dirty="0" smtClean="0"/>
              <a:t>  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 </a:t>
            </a:r>
            <a:r>
              <a:rPr lang="pt-BR" sz="1400" dirty="0" smtClean="0"/>
              <a:t>Fonte: A partir de dados da IBGE.</a:t>
            </a:r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142277"/>
              </p:ext>
            </p:extLst>
          </p:nvPr>
        </p:nvGraphicFramePr>
        <p:xfrm>
          <a:off x="323528" y="1772816"/>
          <a:ext cx="86409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08912" cy="13684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Número de estabelecimento de saúde SUS nos municípios do Território  Litoral Sul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571612"/>
            <a:ext cx="8515352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1400" dirty="0" smtClean="0"/>
              <a:t>Fonte: A partir de dados da IBGE.</a:t>
            </a:r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738522"/>
              </p:ext>
            </p:extLst>
          </p:nvPr>
        </p:nvGraphicFramePr>
        <p:xfrm>
          <a:off x="323528" y="1643051"/>
          <a:ext cx="8334668" cy="337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57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Mesorregião e Microrregião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052736"/>
            <a:ext cx="8229600" cy="5760640"/>
          </a:xfrm>
        </p:spPr>
        <p:txBody>
          <a:bodyPr>
            <a:normAutofit fontScale="70000" lnSpcReduction="20000"/>
          </a:bodyPr>
          <a:lstStyle/>
          <a:p>
            <a:endParaRPr lang="pt-BR" sz="2400" dirty="0" smtClean="0"/>
          </a:p>
          <a:p>
            <a:pPr algn="just"/>
            <a:r>
              <a:rPr lang="pt-BR" sz="2600" b="1" dirty="0" smtClean="0"/>
              <a:t>Mesorregião</a:t>
            </a:r>
            <a:r>
              <a:rPr lang="pt-BR" sz="2600" dirty="0" smtClean="0"/>
              <a:t> é uma subdivisão dos estados brasileiros que congrega diversos municípios de uma área geográfica com similaridades econômicas e sociais, que por sua vez, são subdivididas em microrregiões. Foi criada pelo IBGE  e é utilizada para fins estatísticos e não constitui, portanto, uma entidade política ou administrativa</a:t>
            </a:r>
          </a:p>
          <a:p>
            <a:pPr algn="just">
              <a:buNone/>
            </a:pPr>
            <a:r>
              <a:rPr lang="pt-BR" sz="2600" dirty="0" smtClean="0"/>
              <a:t> </a:t>
            </a:r>
          </a:p>
          <a:p>
            <a:pPr algn="just"/>
            <a:r>
              <a:rPr lang="pt-BR" sz="2600" b="1" dirty="0" smtClean="0"/>
              <a:t>Microrregião</a:t>
            </a:r>
            <a:r>
              <a:rPr lang="pt-BR" sz="2600" dirty="0" smtClean="0"/>
              <a:t> é, de acordo com a Constituição brasileira de 1988, um agrupamento de municípios limítrofes. Sua finalidade é integrar a organização, o planejamento e a execução de funções públicas de interesse comum, definidas por lei complementar estadual.</a:t>
            </a:r>
          </a:p>
          <a:p>
            <a:pPr algn="just">
              <a:buNone/>
            </a:pPr>
            <a:r>
              <a:rPr lang="pt-BR" sz="2600" dirty="0" smtClean="0"/>
              <a:t>	Entretanto, raras são as microrregiões assim definidas. Consequentemente, o termo é muito mais conhecido em função de seu uso prático pelo IBGE que, para fins estatísticos e com base em similaridades econômicas e sociais, divide os diversos estados da federação brasileira em microrregiões</a:t>
            </a:r>
            <a:r>
              <a:rPr lang="pt-BR" sz="2600" dirty="0" smtClean="0"/>
              <a:t>.</a:t>
            </a:r>
          </a:p>
          <a:p>
            <a:pPr algn="just">
              <a:buNone/>
            </a:pPr>
            <a:endParaRPr lang="pt-BR" sz="2600" dirty="0" smtClean="0"/>
          </a:p>
          <a:p>
            <a:pPr algn="just"/>
            <a:r>
              <a:rPr lang="pt-BR" sz="2600" b="1" dirty="0" smtClean="0"/>
              <a:t>Territórios </a:t>
            </a:r>
            <a:r>
              <a:rPr lang="pt-BR" sz="2600" b="1" dirty="0"/>
              <a:t>de </a:t>
            </a:r>
            <a:r>
              <a:rPr lang="pt-BR" sz="2600" b="1" dirty="0" smtClean="0"/>
              <a:t>Identidade</a:t>
            </a:r>
            <a:r>
              <a:rPr lang="pt-BR" sz="2600" dirty="0" smtClean="0"/>
              <a:t> </a:t>
            </a:r>
            <a:r>
              <a:rPr lang="pt-BR" sz="2600" dirty="0"/>
              <a:t>foi criado pelo revolucionário geógrafo Milton Santos, um dos maiores pensadores “baiano-brasileiros” de todos os tempos. Ele elaborou um conceito de território geográfico vivo e dinâmico, como um espaço ocupado e transformado, “indivisível dos seres humanos e de suas ações”.</a:t>
            </a:r>
            <a:endParaRPr lang="pt-BR" sz="26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1900" dirty="0"/>
              <a:t>	</a:t>
            </a:r>
            <a:r>
              <a:rPr lang="pt-BR" sz="1900" dirty="0" smtClean="0"/>
              <a:t>Fonte</a:t>
            </a:r>
            <a:r>
              <a:rPr lang="pt-BR" sz="1900" dirty="0" smtClean="0"/>
              <a:t>: A partir de dados do </a:t>
            </a:r>
            <a:r>
              <a:rPr lang="pt-BR" sz="1900" dirty="0" smtClean="0"/>
              <a:t>IBGE e SEI.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2727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"/>
            <a:ext cx="8208912" cy="1074000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IDHM dos municípios </a:t>
            </a:r>
            <a:r>
              <a:rPr lang="pt-BR" sz="3000" b="1" dirty="0"/>
              <a:t>do Território </a:t>
            </a:r>
            <a:r>
              <a:rPr lang="pt-BR" sz="3000" b="1" dirty="0" smtClean="0"/>
              <a:t>Litoral Sul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571612"/>
            <a:ext cx="8515352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dirty="0" smtClean="0"/>
              <a:t>              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560" y="6405184"/>
            <a:ext cx="2285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BR" sz="1200" dirty="0"/>
              <a:t> Fonte: A partir de dados da IBGE.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163672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42844" y="6489823"/>
            <a:ext cx="3421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Fonte: A partir de dados do IBGE</a:t>
            </a:r>
            <a:endParaRPr lang="pt-BR" sz="10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"/>
            <a:ext cx="8208912" cy="1074000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Índice de </a:t>
            </a:r>
            <a:r>
              <a:rPr lang="pt-BR" sz="3200" b="1" dirty="0" err="1" smtClean="0"/>
              <a:t>Gini</a:t>
            </a:r>
            <a:r>
              <a:rPr lang="pt-BR" sz="3200" b="1" dirty="0" smtClean="0"/>
              <a:t> dos municípios </a:t>
            </a:r>
            <a:r>
              <a:rPr lang="pt-BR" sz="3200" b="1" dirty="0"/>
              <a:t>do 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Território </a:t>
            </a:r>
            <a:r>
              <a:rPr lang="pt-BR" sz="3200" b="1" dirty="0"/>
              <a:t>Litoral Sul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571612"/>
            <a:ext cx="8515352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sz="2000" dirty="0" smtClean="0"/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566679"/>
              </p:ext>
            </p:extLst>
          </p:nvPr>
        </p:nvGraphicFramePr>
        <p:xfrm>
          <a:off x="0" y="1074001"/>
          <a:ext cx="9144000" cy="578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2186" y="6420573"/>
            <a:ext cx="3421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Fonte: A partir de dados do IGE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2443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População atendida pelo segmento saúde de Itabuna estratificada por regiões de assistência em saúde do SUS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71612"/>
            <a:ext cx="8406676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1400" dirty="0" smtClean="0"/>
              <a:t>Fonte: </a:t>
            </a:r>
            <a:r>
              <a:rPr lang="pt-BR" sz="1400" dirty="0" smtClean="0"/>
              <a:t>Mira 2013, A </a:t>
            </a:r>
            <a:r>
              <a:rPr lang="pt-BR" sz="1400" dirty="0" smtClean="0"/>
              <a:t>partir de dados da IBGE.</a:t>
            </a:r>
            <a:endParaRPr lang="pt-B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191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2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Número de passageiros no aeroporto de Ilhéus no período de 200-2011: embarque, desembarque, total e linha de tendência para o dado total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r>
              <a:rPr lang="pt-BR" sz="1400" dirty="0"/>
              <a:t>Fonte: Mira 2013, </a:t>
            </a:r>
            <a:r>
              <a:rPr lang="pt-BR" sz="1400" dirty="0" smtClean="0"/>
              <a:t>a </a:t>
            </a:r>
            <a:r>
              <a:rPr lang="pt-BR" sz="1400" dirty="0" smtClean="0"/>
              <a:t>partir </a:t>
            </a:r>
            <a:r>
              <a:rPr lang="pt-BR" sz="1400" dirty="0" smtClean="0"/>
              <a:t>de dados da Secretaria de Turismo do Estado da Bahia</a:t>
            </a: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2500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4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Percentual das áreas agrícolas destinadas à produção de cacau (ano 2009) nos municípios da mesorregião sul baiano onde o setor primário concentra a maior fatia do PIB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71612"/>
            <a:ext cx="8334668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r>
              <a:rPr lang="pt-BR" sz="1400" dirty="0" smtClean="0"/>
              <a:t>Fonte: A partir de dados da SEI.</a:t>
            </a:r>
            <a:endParaRPr lang="pt-BR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60393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5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Correspondência entre os segmentos da RAIS e os setores do PIB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r>
              <a:rPr lang="pt-BR" sz="1400" dirty="0" smtClean="0"/>
              <a:t>Fonte: </a:t>
            </a:r>
            <a:r>
              <a:rPr lang="pt-BR" sz="1400" dirty="0" smtClean="0"/>
              <a:t>Mira 2013, Elaborado </a:t>
            </a:r>
            <a:r>
              <a:rPr lang="pt-BR" sz="1400" dirty="0" smtClean="0"/>
              <a:t>a partir de informações coletadas do </a:t>
            </a:r>
            <a:r>
              <a:rPr lang="pt-BR" sz="1400" dirty="0" smtClean="0"/>
              <a:t>IBGE.</a:t>
            </a:r>
            <a:endParaRPr lang="pt-BR" sz="1400" dirty="0" smtClean="0"/>
          </a:p>
          <a:p>
            <a:pPr>
              <a:buNone/>
            </a:pPr>
            <a:endParaRPr lang="pt-BR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892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47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Distribuição percentual dos empregos formais em 31 de dezembro de 2010 no Brasil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r>
              <a:rPr lang="pt-BR" sz="1400" dirty="0" smtClean="0"/>
              <a:t>Fonte: </a:t>
            </a:r>
            <a:r>
              <a:rPr lang="pt-BR" sz="1400" dirty="0" smtClean="0"/>
              <a:t>Mira, 2013 a </a:t>
            </a:r>
            <a:r>
              <a:rPr lang="pt-BR" sz="1400" dirty="0" smtClean="0"/>
              <a:t>partir de dados da RAIS.</a:t>
            </a:r>
            <a:endParaRPr lang="pt-BR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857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19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Distribuição percentual dos empregos formais em 31 de dezembro de 2010 na Bahia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1400" dirty="0" smtClean="0"/>
              <a:t>Fonte: </a:t>
            </a:r>
            <a:r>
              <a:rPr lang="pt-BR" sz="1400" dirty="0" smtClean="0"/>
              <a:t>Mira, 2013 a </a:t>
            </a:r>
            <a:r>
              <a:rPr lang="pt-BR" sz="1400" dirty="0" smtClean="0"/>
              <a:t>partir de dados da RAIS.</a:t>
            </a:r>
            <a:endParaRPr lang="pt-BR" sz="1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71638"/>
            <a:ext cx="8368035" cy="370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8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Distribuição percentual dos empregos formais em 31 de dezembro de 2010 na microrregião Ilhéus-Itabuna</a:t>
            </a:r>
            <a:endParaRPr lang="pt-BR" sz="2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r>
              <a:rPr lang="pt-BR" sz="1400" dirty="0" smtClean="0"/>
              <a:t>Fonte: </a:t>
            </a:r>
            <a:r>
              <a:rPr lang="pt-BR" sz="1400" dirty="0" smtClean="0"/>
              <a:t>Mira 2013, a </a:t>
            </a:r>
            <a:r>
              <a:rPr lang="pt-BR" sz="1400" dirty="0" smtClean="0"/>
              <a:t>partir de dados da RAIS.</a:t>
            </a:r>
            <a:endParaRPr lang="pt-BR" sz="1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51716" cy="363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6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Distribuição % dos empregos formais em 31 de dezembro de 2010 no Brasil, na Bahia e na micro região Ilhéus-Itabuna</a:t>
            </a:r>
            <a:endParaRPr lang="pt-BR" sz="2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1400" dirty="0" smtClean="0"/>
              <a:t>Fonte: A partir de dados da RAIS.</a:t>
            </a:r>
            <a:endParaRPr lang="pt-BR" sz="1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2708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6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 smtClean="0"/>
              <a:t>Municípios da mesorregião sul baiano classificados por microrregião - 2010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26988"/>
            <a:ext cx="8229600" cy="5286388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400" dirty="0" smtClean="0"/>
              <a:t>Fonte: A partir de dados do IBGE.</a:t>
            </a:r>
            <a:endParaRPr lang="pt-BR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3"/>
            <a:ext cx="8208912" cy="511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1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2900" b="1" dirty="0" smtClean="0"/>
              <a:t>Distribuição % dos empregos formais em 31 de dezembro de 2010 em Itabuna, Ilhéus e na microrregião  Ilhéus-Itabuna  - “incluindo” os municípios de Ilhéus e Itabuna</a:t>
            </a:r>
            <a:endParaRPr lang="pt-BR" sz="29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r>
              <a:rPr lang="pt-BR" sz="1400" dirty="0" smtClean="0"/>
              <a:t>Fonte: A partir de dados da RAIS.</a:t>
            </a:r>
            <a:endParaRPr lang="pt-BR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5689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8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Distribuição dos empregos formais em 31 de dezembro de 2010 em Itabuna, Ilhéus e microrregião Ilhéus-Itabuna – “excluindo” os municípios de Ilhéus e Itabuna</a:t>
            </a:r>
            <a:endParaRPr lang="pt-BR" sz="2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r>
              <a:rPr lang="pt-BR" sz="1400" dirty="0" smtClean="0"/>
              <a:t>Fonte: A partir de dados da RAIS.</a:t>
            </a:r>
            <a:endParaRPr lang="pt-BR" sz="1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640557"/>
            <a:ext cx="835851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2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Alguns dos principais fatores que afetam no desenvolvimento local</a:t>
            </a:r>
            <a:endParaRPr lang="pt-BR" sz="2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972072"/>
          </a:xfrm>
        </p:spPr>
        <p:txBody>
          <a:bodyPr>
            <a:normAutofit/>
          </a:bodyPr>
          <a:lstStyle/>
          <a:p>
            <a:r>
              <a:rPr lang="pt-BR" sz="2300" b="1" dirty="0" smtClean="0"/>
              <a:t>Características socioeconômicas  do município e seu entorno (ou Microrregião)</a:t>
            </a:r>
          </a:p>
          <a:p>
            <a:endParaRPr lang="pt-BR" sz="2300" dirty="0" smtClean="0"/>
          </a:p>
          <a:p>
            <a:pPr marL="514350" indent="-514350">
              <a:buFont typeface="+mj-lt"/>
              <a:buAutoNum type="romanUcPeriod"/>
            </a:pPr>
            <a:r>
              <a:rPr lang="pt-BR" sz="2300" dirty="0" smtClean="0"/>
              <a:t>Transporte e entroncamentos rodoviários;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300" dirty="0" smtClean="0"/>
              <a:t>O papel das cidades </a:t>
            </a:r>
            <a:r>
              <a:rPr lang="pt-BR" sz="2300" dirty="0" err="1" smtClean="0"/>
              <a:t>pólo</a:t>
            </a:r>
            <a:r>
              <a:rPr lang="pt-BR" sz="2300" dirty="0" smtClean="0"/>
              <a:t>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300" dirty="0" smtClean="0"/>
              <a:t>Serviços básicos de saúde e educação;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300" dirty="0" smtClean="0"/>
              <a:t>Estrutura fundiária;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300" dirty="0" smtClean="0"/>
              <a:t>Exploração agrícola;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300" dirty="0" smtClean="0"/>
              <a:t>Diversificação da produção;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300" dirty="0" smtClean="0"/>
              <a:t>Presença da indústria;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300" dirty="0" smtClean="0"/>
              <a:t>Mercados.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937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Questões a serem enfrentadas em um modelo de desenvolvimento sustentável para a Mesorregião Sul Baiana</a:t>
            </a:r>
            <a:endParaRPr lang="pt-BR" sz="2800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4972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400" b="1" dirty="0" smtClean="0"/>
              <a:t> </a:t>
            </a:r>
            <a:endParaRPr lang="pt-BR" sz="2400" dirty="0" smtClean="0"/>
          </a:p>
          <a:p>
            <a:r>
              <a:rPr lang="pt-BR" sz="2400" b="1" dirty="0" smtClean="0"/>
              <a:t>O primeiro desafio</a:t>
            </a:r>
            <a:r>
              <a:rPr lang="pt-BR" sz="2400" dirty="0" smtClean="0"/>
              <a:t> seria como manter a identidade regional de um território com recorte geográfico de faixa, com exposições a vários </a:t>
            </a:r>
            <a:r>
              <a:rPr lang="pt-BR" sz="2400" dirty="0" err="1" smtClean="0"/>
              <a:t>pólos</a:t>
            </a:r>
            <a:r>
              <a:rPr lang="pt-BR" sz="2400" dirty="0" smtClean="0"/>
              <a:t> e com áreas de contato, em quase toda a superfície, com economias regidas por outros supostos.  </a:t>
            </a:r>
          </a:p>
          <a:p>
            <a:r>
              <a:rPr lang="pt-BR" sz="2400" b="1" dirty="0" smtClean="0"/>
              <a:t>O segundo desafio</a:t>
            </a:r>
            <a:r>
              <a:rPr lang="pt-BR" sz="2400" dirty="0" smtClean="0"/>
              <a:t> seria, como reduzir as desigualdades sociais e nivelar as oportunidades de negócios endogenamente, no próprio território. </a:t>
            </a:r>
          </a:p>
          <a:p>
            <a:r>
              <a:rPr lang="pt-BR" sz="2400" b="1" dirty="0" smtClean="0"/>
              <a:t>O terceiro</a:t>
            </a:r>
            <a:r>
              <a:rPr lang="pt-BR" sz="2400" dirty="0" smtClean="0"/>
              <a:t> </a:t>
            </a:r>
            <a:r>
              <a:rPr lang="pt-BR" sz="2400" b="1" dirty="0" smtClean="0"/>
              <a:t>desafio</a:t>
            </a:r>
            <a:r>
              <a:rPr lang="pt-BR" sz="2400" dirty="0" smtClean="0"/>
              <a:t> seria como manter relações exógenas simétricas que evitem subordinação a qualquer título, mas que não condenem a região ao fechamento, o que seria o fracasso do modelo.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Fonte: A partir de dados da RAIS.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009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43126"/>
            <a:ext cx="9144000" cy="1368412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Perspectivas e Possibilidades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800" b="1" dirty="0" smtClean="0"/>
              <a:t>Economia</a:t>
            </a:r>
          </a:p>
          <a:p>
            <a:pPr>
              <a:buNone/>
            </a:pPr>
            <a:endParaRPr lang="pt-BR" sz="2000" b="1" dirty="0" smtClean="0"/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Agroindústria do Cacau;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Turismo;</a:t>
            </a:r>
          </a:p>
          <a:p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Pólo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Educacional;</a:t>
            </a:r>
          </a:p>
          <a:p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Pólo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de serviços em saúde;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Construção Civil;</a:t>
            </a:r>
          </a:p>
          <a:p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Pólo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de Informática;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Programa Multimodal de Transporte e Desenvolvimento Minério-Industrial do Estado da Bahia (Complexo Porto Sul), envolvendo a implantação da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Fiol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, do Terminal Portuário Privado da Bahia Mineração Ltda. (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Bamin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) e do Porto Sul, no Município de Ilhéus/BA.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Região Metropolitana do Sul da Bahia;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Parque Tecnológico (UESC/CEPLAC/UFSBA/IFBA)</a:t>
            </a:r>
          </a:p>
          <a:p>
            <a:endParaRPr lang="pt-BR" sz="2000" b="1" dirty="0" smtClean="0"/>
          </a:p>
          <a:p>
            <a:endParaRPr lang="pt-BR" sz="2000" b="1" dirty="0" smtClean="0"/>
          </a:p>
          <a:p>
            <a:pPr>
              <a:buNone/>
            </a:pPr>
            <a:r>
              <a:rPr lang="pt-BR" sz="2000" b="1" dirty="0" smtClean="0"/>
              <a:t> </a:t>
            </a:r>
          </a:p>
          <a:p>
            <a:pPr>
              <a:buNone/>
            </a:pPr>
            <a:r>
              <a:rPr lang="pt-BR" sz="2000" b="1" dirty="0" smtClean="0"/>
              <a:t>	</a:t>
            </a:r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5280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43126"/>
            <a:ext cx="9144000" cy="1368412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   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</a:t>
            </a:r>
          </a:p>
          <a:p>
            <a:pPr>
              <a:buNone/>
            </a:pPr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pPr>
              <a:buNone/>
            </a:pPr>
            <a:r>
              <a:rPr lang="pt-BR" sz="2000" b="1" dirty="0" smtClean="0"/>
              <a:t> </a:t>
            </a:r>
          </a:p>
          <a:p>
            <a:pPr>
              <a:buNone/>
            </a:pPr>
            <a:r>
              <a:rPr lang="pt-BR" sz="2000" b="1" dirty="0" smtClean="0"/>
              <a:t>	</a:t>
            </a:r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6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1988840"/>
            <a:ext cx="8569325" cy="44958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t-BR" sz="3000" b="1" dirty="0" smtClean="0"/>
              <a:t>Propiciar </a:t>
            </a:r>
            <a:r>
              <a:rPr lang="pt-BR" sz="3000" b="1" dirty="0"/>
              <a:t>meios para qualificar e aperfeiçoar os gestores públicos municipais nas áreas estratégicas para o desenvolvimento local, com vistas a aumentar a eficiência e eficácia na execução de políticas públicas e na condução de sua implementação.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1124744"/>
            <a:ext cx="9144000" cy="584775"/>
          </a:xfrm>
          <a:prstGeom prst="rect">
            <a:avLst/>
          </a:prstGeom>
          <a:solidFill>
            <a:srgbClr val="E06B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OBJETIVO CENTRAL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1526235"/>
            <a:ext cx="8712968" cy="514312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buFont typeface="+mj-lt"/>
              <a:buAutoNum type="romanUcPeriod"/>
            </a:pPr>
            <a:r>
              <a:rPr lang="pt-BR" sz="2200" dirty="0" smtClean="0"/>
              <a:t>Implantar</a:t>
            </a:r>
            <a:r>
              <a:rPr lang="pt-BR" sz="2200" dirty="0"/>
              <a:t>, acompanhar e orientar o funcionamento dos fóruns dos dirigentes municipais nos diferentes campos, oportunizando meios para a mobilização, organização e profissionalização dos atores que irão atuar como operadores das mudanças, protagonistas e intérpretes das necessidades e requerimentos das atividades da área.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t-BR" sz="2200" dirty="0" smtClean="0">
                <a:solidFill>
                  <a:schemeClr val="tx2"/>
                </a:solidFill>
              </a:rPr>
              <a:t>Efetuar </a:t>
            </a:r>
            <a:r>
              <a:rPr lang="pt-BR" sz="2200" dirty="0">
                <a:solidFill>
                  <a:schemeClr val="tx2"/>
                </a:solidFill>
              </a:rPr>
              <a:t>transferência de tecnologias e difusão de informações, mediante a realização de eventos, assistência técnica e correlatos, visando qualificar os gestores municipais para realizar as atividades de forma  racional e compatível com as recomendações técnicas.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t-BR" sz="2200" dirty="0" smtClean="0"/>
              <a:t>Contribuir </a:t>
            </a:r>
            <a:r>
              <a:rPr lang="pt-BR" sz="2200" dirty="0"/>
              <a:t>com o processo de formação de quadros e aperfeiçoamento técnico profissional, através da realização de cursos de especialização e/ou outros para os gestores municipais.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t-BR" sz="2200" dirty="0" smtClean="0">
                <a:solidFill>
                  <a:schemeClr val="tx2"/>
                </a:solidFill>
              </a:rPr>
              <a:t>Implementar </a:t>
            </a:r>
            <a:r>
              <a:rPr lang="pt-BR" sz="2200" dirty="0">
                <a:solidFill>
                  <a:schemeClr val="tx2"/>
                </a:solidFill>
              </a:rPr>
              <a:t>ações, no âmbito da produção de conhecimentos, visando investigar e buscar resultados que contribuam para atender necessidades manifestadas dos municípios e populações da região.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1115452"/>
            <a:ext cx="9144000" cy="369332"/>
          </a:xfrm>
          <a:prstGeom prst="rect">
            <a:avLst/>
          </a:prstGeom>
          <a:solidFill>
            <a:srgbClr val="E06B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OBJETIVOS ESPECÍFICOS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1526235"/>
            <a:ext cx="8712968" cy="51431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t-BR" sz="2400" b="1" dirty="0" smtClean="0"/>
              <a:t>METAS</a:t>
            </a:r>
          </a:p>
          <a:p>
            <a:pPr algn="just"/>
            <a:r>
              <a:rPr lang="pt-BR" sz="2200" dirty="0" smtClean="0"/>
              <a:t>O programa </a:t>
            </a:r>
            <a:r>
              <a:rPr lang="pt-BR" sz="2200" dirty="0"/>
              <a:t>AGIR está iniciando e a presente proposta versa sobre a sua fase introdutória. Assim, as metas aqui apresentadas contemplam a primeira fase do programa. Posteriormente outras metas serão incorporadas à proposta</a:t>
            </a:r>
            <a:r>
              <a:rPr lang="pt-BR" sz="2200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sz="2400" b="1" dirty="0" smtClean="0"/>
              <a:t>Metas </a:t>
            </a:r>
            <a:r>
              <a:rPr lang="pt-BR" sz="2400" b="1" dirty="0"/>
              <a:t>da fase introdutória, no âmbito da Extensão</a:t>
            </a:r>
          </a:p>
          <a:p>
            <a:pPr algn="just"/>
            <a:r>
              <a:rPr lang="pt-BR" sz="2200" dirty="0" smtClean="0"/>
              <a:t>Implantar </a:t>
            </a:r>
            <a:r>
              <a:rPr lang="pt-BR" sz="2200" dirty="0"/>
              <a:t>e acompanhar o funcionamento de fóruns de dirigentes municipais: administração, agricultura, e desenvolvimento econômico, assistência social, cultura, educação, economia solidária, procuradores jurídicos, meio ambiente, resíduos sólidos e saúde</a:t>
            </a:r>
            <a:r>
              <a:rPr lang="pt-BR" sz="2200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sz="2400" b="1" dirty="0" smtClean="0"/>
              <a:t>Formação Básica Gerencial</a:t>
            </a:r>
          </a:p>
          <a:p>
            <a:pPr algn="just"/>
            <a:r>
              <a:rPr lang="pt-BR" sz="2000" dirty="0" smtClean="0"/>
              <a:t>Formação de Gestor em Políticas Públicas voltadas para: Cultura; Educação; Agricultura e Desenvolvimento Econômico; Assistência Social; Economia Solidária; Saúde; Meio Ambiente / Resíduos Sólidos.</a:t>
            </a:r>
          </a:p>
          <a:p>
            <a:endParaRPr lang="pt-BR" sz="2200" dirty="0" smtClean="0"/>
          </a:p>
          <a:p>
            <a:pPr algn="just"/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115452"/>
            <a:ext cx="9144000" cy="369332"/>
          </a:xfrm>
          <a:prstGeom prst="rect">
            <a:avLst/>
          </a:prstGeom>
          <a:solidFill>
            <a:srgbClr val="E06B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METAS DO AGIR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1526235"/>
            <a:ext cx="8712968" cy="514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z="2200" b="1" dirty="0"/>
              <a:t>Formação e atualização profissional em áreas diversificadas</a:t>
            </a:r>
          </a:p>
          <a:p>
            <a:r>
              <a:rPr lang="pt-BR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Noções de licitações e compras públicas;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Licitação - aprofundamento;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Noções de contabilidade;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Prestação de contas;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Gestão de projetos e convênios;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Elaboração de projetos;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Sistemas de informática;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Administração de custos;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Controle de almoxarifado;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Gestão de pessoal;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Interação pessoal;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Controle de qualidade;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Noções básicas de estatística;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Tecnologias sociais;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900" dirty="0"/>
              <a:t>Capacitação em segurança pública nas escolas.</a:t>
            </a:r>
          </a:p>
          <a:p>
            <a:pPr algn="just"/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115452"/>
            <a:ext cx="9144000" cy="369332"/>
          </a:xfrm>
          <a:prstGeom prst="rect">
            <a:avLst/>
          </a:prstGeom>
          <a:solidFill>
            <a:srgbClr val="E06B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METAS DO AGIR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26988"/>
            <a:ext cx="8229600" cy="528638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ctr">
              <a:buNone/>
            </a:pPr>
            <a:r>
              <a:rPr lang="pt-BR" sz="4000" b="1" dirty="0" smtClean="0"/>
              <a:t>Alguns dados Socioeconômicos</a:t>
            </a:r>
          </a:p>
        </p:txBody>
      </p:sp>
    </p:spTree>
    <p:extLst>
      <p:ext uri="{BB962C8B-B14F-4D97-AF65-F5344CB8AC3E}">
        <p14:creationId xmlns:p14="http://schemas.microsoft.com/office/powerpoint/2010/main" val="32222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1526235"/>
            <a:ext cx="8712968" cy="51431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t-BR" sz="2200" b="1" dirty="0"/>
              <a:t>Promover e realizar os seguintes Seminários</a:t>
            </a:r>
          </a:p>
          <a:p>
            <a:pPr algn="just"/>
            <a:r>
              <a:rPr lang="pt-BR" dirty="0"/>
              <a:t> 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/>
              <a:t>Semana Jurídica – foco em direito municipal; assistência social; economia solidária; agricultura; educação; saúde; resíduos sólidos; gestão pública; cultura/teatro; colóquio em administração política.</a:t>
            </a:r>
          </a:p>
          <a:p>
            <a:pPr algn="just"/>
            <a:r>
              <a:rPr lang="pt-BR" dirty="0"/>
              <a:t> </a:t>
            </a:r>
            <a:endParaRPr lang="pt-BR" sz="2200" dirty="0"/>
          </a:p>
          <a:p>
            <a:pPr algn="just"/>
            <a:r>
              <a:rPr lang="pt-BR" sz="2200" b="1" dirty="0"/>
              <a:t>Assistência Técnica/apoio consultoria</a:t>
            </a:r>
          </a:p>
          <a:p>
            <a:pPr algn="just"/>
            <a:r>
              <a:rPr lang="pt-BR" dirty="0"/>
              <a:t> 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/>
              <a:t>Realizar serviços de consultoria, prestando orientações para a instalação de novos procedimentos gerenciais, bem como na implantação da incubadora pública, núcleo de profissionalização do Bolsa Família, núcleo de resíduos sólidos e outros.</a:t>
            </a:r>
          </a:p>
          <a:p>
            <a:pPr algn="just"/>
            <a:r>
              <a:rPr lang="pt-BR" dirty="0"/>
              <a:t> </a:t>
            </a:r>
            <a:endParaRPr lang="pt-BR" sz="2200" dirty="0"/>
          </a:p>
          <a:p>
            <a:pPr algn="just"/>
            <a:r>
              <a:rPr lang="pt-BR" sz="2200" b="1" dirty="0"/>
              <a:t>Realizar outras atividades</a:t>
            </a:r>
          </a:p>
          <a:p>
            <a:pPr algn="just"/>
            <a:r>
              <a:rPr lang="pt-BR" dirty="0"/>
              <a:t> 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/>
              <a:t>Implantar e/ou reativar o funcionamento de cinco incubadoras públicas municipais.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/>
              <a:t>Implantar ou reativar o funcionamento de três unidades de beneficiamento de resíduos sólidos (lixo).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/>
              <a:t>Instalar seis núcleos de profissionalização do Bolsa Família</a:t>
            </a:r>
            <a:r>
              <a:rPr lang="pt-BR" dirty="0" smtClean="0"/>
              <a:t>.</a:t>
            </a:r>
            <a:endParaRPr lang="pt-BR" dirty="0"/>
          </a:p>
          <a:p>
            <a:pPr lvl="0"/>
            <a:endParaRPr lang="pt-BR" dirty="0"/>
          </a:p>
          <a:p>
            <a:pPr algn="just"/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115452"/>
            <a:ext cx="9144000" cy="369332"/>
          </a:xfrm>
          <a:prstGeom prst="rect">
            <a:avLst/>
          </a:prstGeom>
          <a:solidFill>
            <a:srgbClr val="E06B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METAS DO AGIR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1526235"/>
            <a:ext cx="8712968" cy="51431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t-BR" sz="2200" b="1" dirty="0" smtClean="0"/>
              <a:t>Metas </a:t>
            </a:r>
            <a:r>
              <a:rPr lang="pt-BR" sz="2200" b="1" dirty="0"/>
              <a:t>no âmbito do Ensino</a:t>
            </a:r>
          </a:p>
          <a:p>
            <a:pPr algn="just"/>
            <a:endParaRPr lang="pt-BR" dirty="0"/>
          </a:p>
          <a:p>
            <a:pPr marL="342900" indent="-342900" algn="just">
              <a:buFont typeface="+mj-lt"/>
              <a:buAutoNum type="arabicPeriod"/>
            </a:pPr>
            <a:r>
              <a:rPr lang="pt-BR" dirty="0"/>
              <a:t>Ministrar curso de Especialização em Gestão Municipal (EAD).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/>
              <a:t>Ministrar curso de Especialização em Gestão Pública (EAD).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/>
              <a:t>Ministrar curso de Especialização em Planejamento de Cidades.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/>
              <a:t>Ministrar curso de Especialização em Cooperativismo.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/>
              <a:t>Ministrar curso de Especialização em Gestão em Cultura.</a:t>
            </a:r>
          </a:p>
          <a:p>
            <a:pPr algn="just"/>
            <a:endParaRPr lang="pt-BR" sz="2000" dirty="0"/>
          </a:p>
          <a:p>
            <a:pPr algn="just"/>
            <a:r>
              <a:rPr lang="pt-BR" sz="2200" b="1" dirty="0" smtClean="0"/>
              <a:t>Metas </a:t>
            </a:r>
            <a:r>
              <a:rPr lang="pt-BR" sz="2200" b="1" dirty="0"/>
              <a:t>no âmbito da pesquisa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Realizar investigação na área de resíduos sólidos.</a:t>
            </a:r>
          </a:p>
          <a:p>
            <a:pPr algn="just"/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115452"/>
            <a:ext cx="9144000" cy="369332"/>
          </a:xfrm>
          <a:prstGeom prst="rect">
            <a:avLst/>
          </a:prstGeom>
          <a:solidFill>
            <a:srgbClr val="E06B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METAS DO AGIR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1526235"/>
            <a:ext cx="8712968" cy="51431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t-BR" sz="2400" b="1" dirty="0"/>
              <a:t>Base Estratégica</a:t>
            </a:r>
          </a:p>
          <a:p>
            <a:pPr algn="just"/>
            <a:r>
              <a:rPr lang="pt-BR" sz="2200" dirty="0"/>
              <a:t> </a:t>
            </a:r>
          </a:p>
          <a:p>
            <a:pPr algn="just"/>
            <a:r>
              <a:rPr lang="pt-BR" sz="2200" dirty="0"/>
              <a:t>A base estratégica para a execução do AGIR repousa na formação e funcionamento dos fóruns permanentes, dos dirigentes municipais. Nessa linha, serão estimuladas a criação dos fóruns e a disponibilização de apoio dos seus respectivos fóruns. Os fóruns são:</a:t>
            </a:r>
          </a:p>
          <a:p>
            <a:pPr algn="just"/>
            <a:r>
              <a:rPr lang="pt-BR" sz="2200" dirty="0"/>
              <a:t> 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/>
              <a:t>Procuradores Jurídicos Municipais;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/>
              <a:t>Secretário (a) de Administração Municipal;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/>
              <a:t>Secretário (a) de Educação Municipal;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/>
              <a:t>Secretário (a) de Agricultura e Desenvolvimento Econômico;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/>
              <a:t>Secretário (a) e Gestores de Cultura;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/>
              <a:t>Secretário (a) Assistência Social;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/>
              <a:t>Secretário (a) de Saúde;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/>
              <a:t>Economia Solidária.</a:t>
            </a:r>
          </a:p>
          <a:p>
            <a:pPr algn="just"/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115452"/>
            <a:ext cx="9144000" cy="369332"/>
          </a:xfrm>
          <a:prstGeom prst="rect">
            <a:avLst/>
          </a:prstGeom>
          <a:solidFill>
            <a:srgbClr val="E06B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METAS DO AGIR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1526235"/>
            <a:ext cx="8712968" cy="51431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t-BR" sz="2400" b="1" dirty="0"/>
              <a:t>Os resultados serão considerados satisfatórios se:</a:t>
            </a:r>
          </a:p>
          <a:p>
            <a:pPr algn="just"/>
            <a:r>
              <a:rPr lang="pt-BR" sz="2400" dirty="0"/>
              <a:t> 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BR" sz="2200" dirty="0"/>
              <a:t>no mínimo 70% dos cursos e eventos planejados forem realizados;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BR" sz="2200" dirty="0"/>
              <a:t>as populações envolvidas nos eventos externarem nível de participação igual ou superior a 75%;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BR" sz="2200" dirty="0"/>
              <a:t>a população assistida, treinada, apresentar nível de aprendizado igual ou superior a 75% de aproveitamento;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BR" sz="2200" dirty="0"/>
              <a:t>no mínimo 70% dos fóruns estiverem com funcionamento regular, mantendo as reuniões e trabalhando de conformidade com a sua missão;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BR" sz="2200" dirty="0"/>
              <a:t>o nível de participação dos integrantes dos fóruns for no mínimo 70%.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1115452"/>
            <a:ext cx="9144000" cy="369332"/>
          </a:xfrm>
          <a:prstGeom prst="rect">
            <a:avLst/>
          </a:prstGeom>
          <a:solidFill>
            <a:srgbClr val="E06B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METAS DO AGIR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2132856"/>
            <a:ext cx="8229600" cy="42797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Impacto e transformação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Interação dialógica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 interdisciplinaridade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t-BR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Indissociabilidade</a:t>
            </a: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ensino, pesquisa e extensão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 </a:t>
            </a:r>
            <a:r>
              <a:rPr kumimoji="0" lang="pt-BR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interinstitucionalidade</a:t>
            </a:r>
            <a:endParaRPr kumimoji="0" lang="pt-BR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03484"/>
            <a:ext cx="9144000" cy="369332"/>
          </a:xfrm>
          <a:prstGeom prst="rect">
            <a:avLst/>
          </a:prstGeom>
          <a:solidFill>
            <a:srgbClr val="E06B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DIRETRIZES BÁSICAS DO PROGRAMA AGIR-LS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403484"/>
            <a:ext cx="9144000" cy="369332"/>
          </a:xfrm>
          <a:prstGeom prst="rect">
            <a:avLst/>
          </a:prstGeom>
          <a:solidFill>
            <a:srgbClr val="E06B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DIRETRIZES BÁSICAS DO PROGRAMA AGIR-LS</a:t>
            </a:r>
            <a:endParaRPr lang="pt-BR" b="1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35696" y="1988840"/>
            <a:ext cx="5256956" cy="2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pt-BR" sz="2000" b="1" dirty="0">
                <a:solidFill>
                  <a:srgbClr val="EF7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ATIVIDADES REALIZADAS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2852936"/>
            <a:ext cx="8229600" cy="37034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Administração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Educação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Procuradores Jurídicos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Assistência Social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Cultura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Agricultura e Desenvolvimento Econômico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Economia Solidária</a:t>
            </a: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2411596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pt-BR" sz="2000" b="1" dirty="0" smtClean="0">
                <a:latin typeface="+mj-lt"/>
              </a:rPr>
              <a:t>1.1 Instalação dos Fóruns de dirigentes Municipais</a:t>
            </a:r>
            <a:endParaRPr lang="pt-BR" sz="2000" b="1" dirty="0"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403484"/>
            <a:ext cx="9144000" cy="369332"/>
          </a:xfrm>
          <a:prstGeom prst="rect">
            <a:avLst/>
          </a:prstGeom>
          <a:solidFill>
            <a:srgbClr val="E06B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DIRETRIZES BÁSICAS DO PROGRAMA AGIR-LS</a:t>
            </a:r>
            <a:endParaRPr lang="pt-BR" b="1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35696" y="1988840"/>
            <a:ext cx="5256956" cy="2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pt-BR" sz="2000" b="1" dirty="0">
                <a:solidFill>
                  <a:srgbClr val="EF7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ATIVIDADES REALIZADAS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3734" y="2636912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000" b="1" dirty="0" smtClean="0">
                <a:latin typeface="+mj-lt"/>
              </a:rPr>
              <a:t>1.2   Reuniões - Identificação</a:t>
            </a:r>
            <a:br>
              <a:rPr lang="pt-BR" sz="2000" b="1" dirty="0" smtClean="0">
                <a:latin typeface="+mj-lt"/>
              </a:rPr>
            </a:br>
            <a:r>
              <a:rPr lang="pt-BR" sz="2000" b="1" dirty="0" smtClean="0">
                <a:latin typeface="+mj-lt"/>
              </a:rPr>
              <a:t>Necessidades de Qualificação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2000" b="1" dirty="0" smtClean="0"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000" b="1" dirty="0" smtClean="0">
                <a:latin typeface="+mj-lt"/>
              </a:rPr>
              <a:t>1.3   Realização do Curso preparatório Gestores de Cultura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2000" b="1" dirty="0" smtClean="0"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000" b="1" dirty="0" smtClean="0">
                <a:latin typeface="+mj-lt"/>
              </a:rPr>
              <a:t>1.4   Realização Curso sobre Planejamento: Estratégico, Gerencial e Operacional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20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pt-BR" sz="2000" b="1" dirty="0" smtClean="0">
                <a:latin typeface="+mj-lt"/>
              </a:rPr>
              <a:t>1.5   Realização do Curso sobre Noções de Licitações: Compras Públicas</a:t>
            </a:r>
          </a:p>
          <a:p>
            <a:pPr>
              <a:lnSpc>
                <a:spcPct val="90000"/>
              </a:lnSpc>
            </a:pPr>
            <a:endParaRPr lang="pt-BR" sz="20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pt-BR" sz="2000" b="1" dirty="0" smtClean="0">
                <a:latin typeface="+mj-lt"/>
              </a:rPr>
              <a:t>1.6   Realização do Curso sobre PPA (parceria com o Governo Estadual)</a:t>
            </a:r>
          </a:p>
          <a:p>
            <a:pPr>
              <a:lnSpc>
                <a:spcPct val="90000"/>
              </a:lnSpc>
            </a:pPr>
            <a:endParaRPr lang="pt-BR" sz="20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pt-BR" sz="2000" b="1" dirty="0" smtClean="0">
                <a:latin typeface="+mj-lt"/>
              </a:rPr>
              <a:t>1.7   Funcionamento dos Fóruns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403484"/>
            <a:ext cx="9144000" cy="369332"/>
          </a:xfrm>
          <a:prstGeom prst="rect">
            <a:avLst/>
          </a:prstGeom>
          <a:solidFill>
            <a:srgbClr val="E06B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DIRETRIZES BÁSICAS DO PROGRAMA AGIR-LS</a:t>
            </a:r>
            <a:endParaRPr lang="pt-BR" b="1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35696" y="1988840"/>
            <a:ext cx="5256956" cy="2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pt-BR" sz="20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ATIVIDADES PREVISTAS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3734" y="2666083"/>
            <a:ext cx="792088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b="1" dirty="0" smtClean="0">
                <a:latin typeface="+mj-lt"/>
              </a:rPr>
              <a:t>2.1  Curso de Gestão – Planejamento: Estratégico, Gerencial e Operacional</a:t>
            </a:r>
          </a:p>
          <a:p>
            <a:pPr>
              <a:lnSpc>
                <a:spcPct val="90000"/>
              </a:lnSpc>
            </a:pPr>
            <a:endParaRPr lang="pt-BR" sz="20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pt-BR" sz="2000" b="1" dirty="0" smtClean="0">
                <a:latin typeface="+mj-lt"/>
              </a:rPr>
              <a:t>2.2  Curso sobre Noções de Licitações:  Compras Públicas</a:t>
            </a:r>
          </a:p>
          <a:p>
            <a:pPr>
              <a:lnSpc>
                <a:spcPct val="90000"/>
              </a:lnSpc>
            </a:pPr>
            <a:endParaRPr lang="pt-BR" sz="20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pt-BR" sz="2000" b="1" dirty="0" smtClean="0">
                <a:latin typeface="+mj-lt"/>
              </a:rPr>
              <a:t>2.3 Curso sobre Organização e Controle</a:t>
            </a:r>
          </a:p>
          <a:p>
            <a:pPr>
              <a:lnSpc>
                <a:spcPct val="90000"/>
              </a:lnSpc>
            </a:pPr>
            <a:endParaRPr lang="pt-BR" sz="20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pt-BR" sz="2000" b="1" dirty="0" smtClean="0">
                <a:latin typeface="+mj-lt"/>
              </a:rPr>
              <a:t>2.4 Apoio/Consultoria  Trabalho de planejamento (com pessoal da Universidade)</a:t>
            </a:r>
          </a:p>
          <a:p>
            <a:pPr>
              <a:lnSpc>
                <a:spcPct val="90000"/>
              </a:lnSpc>
            </a:pPr>
            <a:endParaRPr lang="pt-BR" sz="20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pt-BR" sz="2000" b="1" dirty="0" smtClean="0">
                <a:latin typeface="+mj-lt"/>
              </a:rPr>
              <a:t>2.5  Curso sobre SICOV</a:t>
            </a:r>
          </a:p>
          <a:p>
            <a:pPr>
              <a:lnSpc>
                <a:spcPct val="90000"/>
              </a:lnSpc>
            </a:pPr>
            <a:endParaRPr lang="pt-BR" sz="20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pt-BR" sz="2000" b="1" dirty="0" smtClean="0">
                <a:latin typeface="+mj-lt"/>
              </a:rPr>
              <a:t>2.6  Curso sobre elaboração de Projetos</a:t>
            </a:r>
          </a:p>
          <a:p>
            <a:pPr>
              <a:lnSpc>
                <a:spcPct val="90000"/>
              </a:lnSpc>
            </a:pPr>
            <a:endParaRPr lang="pt-BR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BR" dirty="0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403484"/>
            <a:ext cx="9144000" cy="369332"/>
          </a:xfrm>
          <a:prstGeom prst="rect">
            <a:avLst/>
          </a:prstGeom>
          <a:solidFill>
            <a:srgbClr val="E06B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DIRETRIZES BÁSICAS DO PROGRAMA AGIR-LS</a:t>
            </a:r>
            <a:endParaRPr lang="pt-BR" b="1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35696" y="1988840"/>
            <a:ext cx="5256956" cy="2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pt-BR" sz="20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 COMPROMISSOS DESEJADOS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3734" y="2708920"/>
            <a:ext cx="7920880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b="1" dirty="0" smtClean="0">
                <a:latin typeface="+mj-lt"/>
              </a:rPr>
              <a:t>3.1 Prefeitura- Apoio aos dirigentes para realização das tarefas de modernização da Unidade;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b="1" dirty="0" smtClean="0"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b="1" dirty="0" smtClean="0">
                <a:latin typeface="+mj-lt"/>
              </a:rPr>
              <a:t>3.2 Prefeitura- Estabelecer como propósito/ inserir como meta/preocupação  a planificação;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b="1" dirty="0" smtClean="0"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b="1" dirty="0" smtClean="0">
                <a:latin typeface="+mj-lt"/>
              </a:rPr>
              <a:t>3.3 Prefeitura-  Cessão/liberação pessoal para os cursos.</a:t>
            </a:r>
          </a:p>
          <a:p>
            <a:pPr>
              <a:lnSpc>
                <a:spcPct val="90000"/>
              </a:lnSpc>
            </a:pPr>
            <a:endParaRPr lang="pt-BR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BR" dirty="0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2613"/>
            <a:ext cx="8028384" cy="1052902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Metas do milênio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24" y="1052736"/>
            <a:ext cx="990600" cy="10287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401666"/>
            <a:ext cx="981075" cy="971550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1297"/>
              </p:ext>
            </p:extLst>
          </p:nvPr>
        </p:nvGraphicFramePr>
        <p:xfrm>
          <a:off x="1187624" y="1073999"/>
          <a:ext cx="7344816" cy="5689277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2786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 - Acabar com a fome e a miséria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495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ODM -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Reduzir pela metade, até 2015, a proporção da população com renda inferior a um dólar por dia e a proporção da população que sofre de fome.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52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800" b="1" i="0" u="none" strike="noStrike" dirty="0">
                          <a:solidFill>
                            <a:srgbClr val="203764"/>
                          </a:solidFill>
                          <a:effectLst/>
                          <a:latin typeface="+mj-lt"/>
                        </a:rPr>
                        <a:t>AGIR - </a:t>
                      </a:r>
                      <a:r>
                        <a:rPr lang="pt-BR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+mj-lt"/>
                        </a:rPr>
                        <a:t>A participação dos mais pobres da população na renda versus da riqueza produzida no município, esses indicadores </a:t>
                      </a:r>
                      <a:r>
                        <a:rPr lang="pt-BR" sz="18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+mj-lt"/>
                        </a:rPr>
                        <a:t>são </a:t>
                      </a:r>
                      <a:r>
                        <a:rPr lang="pt-BR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+mj-lt"/>
                        </a:rPr>
                        <a:t>trabalhados pelos Fóruns Economia Solidaria e de Secretários de Agricultura (</a:t>
                      </a:r>
                      <a:r>
                        <a:rPr lang="pt-BR" sz="1800" b="0" i="0" u="none" strike="noStrike" dirty="0" err="1">
                          <a:solidFill>
                            <a:srgbClr val="203764"/>
                          </a:solidFill>
                          <a:effectLst/>
                          <a:latin typeface="+mj-lt"/>
                        </a:rPr>
                        <a:t>Freade</a:t>
                      </a:r>
                      <a:r>
                        <a:rPr lang="pt-BR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+mj-lt"/>
                        </a:rPr>
                        <a:t>), este último com perspectiva do desenvolvimento de políticas voltada para verticalização do setor primário, consorciados com ações no campo e na cidade, primando pela melhoria e diversificação da produção rural e industrialização dos produtos, com consequente aumento de renda e geração de novos empregos.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 - Educação básica de qualidade para todos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4957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ODM -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Garantir que, até 2015, todas as crianças, de ambos os sexos, tenham recebido educação de qualidade e concluído o ensino básico.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346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800" b="1" i="0" u="none" strike="noStrike" dirty="0">
                          <a:solidFill>
                            <a:srgbClr val="203764"/>
                          </a:solidFill>
                          <a:effectLst/>
                          <a:latin typeface="+mj-lt"/>
                        </a:rPr>
                        <a:t>AGIR - </a:t>
                      </a:r>
                      <a:r>
                        <a:rPr lang="pt-BR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+mj-lt"/>
                        </a:rPr>
                        <a:t>Oferecer educação básica de qualidade para todos, com observância aos indicadores apontados servirá de diagnósticos para produção do planejamento estratégico do setor e as suas metas como objetivo a ser alcançado. Elementos que </a:t>
                      </a:r>
                      <a:r>
                        <a:rPr lang="pt-BR" sz="18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+mj-lt"/>
                        </a:rPr>
                        <a:t>são </a:t>
                      </a:r>
                      <a:r>
                        <a:rPr lang="pt-BR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+mj-lt"/>
                        </a:rPr>
                        <a:t>trabalhados pelo fórum de Secretários de Educação.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9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 smtClean="0"/>
              <a:t>Distribuição % por gênero da população das microrregiões do sul da Bahia (soma dos municípios) – censo 2010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sz="2000" dirty="0" smtClean="0"/>
              <a:t>Fonte: A partir de dados do IBGE, 2010.</a:t>
            </a: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56792"/>
            <a:ext cx="80391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8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2613"/>
            <a:ext cx="8028384" cy="1052902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Metas do milênio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26" y="1052736"/>
            <a:ext cx="971550" cy="96202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70" y="2708920"/>
            <a:ext cx="952500" cy="962025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71241"/>
              </p:ext>
            </p:extLst>
          </p:nvPr>
        </p:nvGraphicFramePr>
        <p:xfrm>
          <a:off x="1273726" y="1052734"/>
          <a:ext cx="7258714" cy="5878471"/>
        </p:xfrm>
        <a:graphic>
          <a:graphicData uri="http://schemas.openxmlformats.org/drawingml/2006/table">
            <a:tbl>
              <a:tblPr/>
              <a:tblGrid>
                <a:gridCol w="7258714"/>
              </a:tblGrid>
              <a:tr h="2390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- Igualdade entre sexos e valorização da mulher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3259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ODM -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Eliminar a disparidade entre os sexos no ensino em todos os níveis de ensino, no mais tardar até 2015.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772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AGIR -</a:t>
                      </a:r>
                      <a:r>
                        <a:rPr lang="pt-BR" sz="15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 Promover a igualdade entre os sexos e a autonomia das mulheres, este é um elemento de transversalidade que será trabalhado por todos os fóruns e em sintonia com a Secretaria de Políticas Públicas para as Mulheres o Estado da Bahia, em ações conjuntas, direcionadas as áreas afins.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- Reduzir a mortalidade infantil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3259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ODM -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Reduzir em dois terços, até 2015, a mortalidade de crianças menores de 5 anos.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06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AGIR</a:t>
                      </a:r>
                      <a:r>
                        <a:rPr lang="pt-BR" sz="15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 - Diminuir a mortalidade infantil</a:t>
                      </a:r>
                      <a:r>
                        <a:rPr lang="pt-BR" sz="15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. – Ações trabalhadas por todos os Fóruns</a:t>
                      </a:r>
                      <a:endParaRPr lang="pt-BR" sz="1500" b="0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- Melhorar a saúde das gestantes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292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ODM -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Reduzir em três quartos, até 2015, a taxa de mortalidade materna. Deter o crescimento da mortalidade por câncer de mama e de colo de útero.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06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1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AGIR </a:t>
                      </a:r>
                      <a:r>
                        <a:rPr lang="pt-BR" sz="15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pt-BR" sz="15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 Melhorar a saúde das gestantes</a:t>
                      </a:r>
                      <a:r>
                        <a:rPr lang="pt-BR" sz="15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. – Será</a:t>
                      </a:r>
                      <a:r>
                        <a:rPr lang="pt-BR" sz="1500" b="0" i="0" u="none" strike="noStrike" baseline="0" dirty="0" smtClean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 trabalhado pelos Fóruns de Saúde e Assistência social</a:t>
                      </a:r>
                      <a:endParaRPr lang="pt-BR" sz="1500" b="0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06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- Combater a aids, a malária e outras doenças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292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ODM -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2015, ter detido a propagação do HIV/Aids e garantido o acesso universal ao tratamento. Deter a incidência da malária, da tuberculose e eliminar a hanseníase.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772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AGIR - </a:t>
                      </a:r>
                      <a:r>
                        <a:rPr lang="pt-BR" sz="15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Combater a AIDS, a malária e outras doenças, os diagnósticos e metas apresentados pelo ODM, serão tratados nos Fóruns de Educação (FORSEC) e de Saúde, conforme as ações estratégicas desenvolvidas pela melhoria dos indicadores apresentados.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13" y="3732569"/>
            <a:ext cx="953357" cy="93484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898215"/>
            <a:ext cx="9715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02132"/>
            <a:ext cx="7740352" cy="818157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Metas do milênio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24744"/>
            <a:ext cx="1009650" cy="98107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645024"/>
            <a:ext cx="952500" cy="9906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03231"/>
              </p:ext>
            </p:extLst>
          </p:nvPr>
        </p:nvGraphicFramePr>
        <p:xfrm>
          <a:off x="1333177" y="1074001"/>
          <a:ext cx="7199263" cy="5379971"/>
        </p:xfrm>
        <a:graphic>
          <a:graphicData uri="http://schemas.openxmlformats.org/drawingml/2006/table">
            <a:tbl>
              <a:tblPr/>
              <a:tblGrid>
                <a:gridCol w="7199263"/>
              </a:tblGrid>
              <a:tr h="2055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- Qualidade de vida e respeito ao meio ambiente</a:t>
                      </a:r>
                    </a:p>
                  </a:txBody>
                  <a:tcPr marL="8952" marR="8952" marT="8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3377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ODM -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Promover o desenvolvimento sustentável, reduzir a perda de diversidade biológica e reduzir pela metade, até 2015, a proporção da população sem acesso a água potável e esgotamento sanitário.</a:t>
                      </a:r>
                    </a:p>
                  </a:txBody>
                  <a:tcPr marL="8952" marR="8952" marT="8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49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AGIR -</a:t>
                      </a:r>
                      <a:r>
                        <a:rPr lang="pt-BR" sz="15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 Garantir a qualidade de vida e o respeito ao meio ambiente, está diretamente as políticas que serão apresentadas nos Planos de Saneamento Básico e Resíduos Sólidos dos Municípios, que serão acompanhados pelo Programa AGIR, com total envolvimento dos Fóruns afins. A exemplo do FORSEC, através do Programa de Educação Ambiental, coleta seletiva e outros, que eduque e criem multiplicadores para desenvolvimento de políticas de saneamento básico e resíduos sólidos.</a:t>
                      </a:r>
                    </a:p>
                  </a:txBody>
                  <a:tcPr marL="8952" marR="8952" marT="8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- Todo mundo trabalhando pelo desenvolvimento</a:t>
                      </a:r>
                    </a:p>
                  </a:txBody>
                  <a:tcPr marL="8952" marR="8952" marT="8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9552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ODM -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Avançar no desenvolvimento de um sistema comercial e financeiro não discriminatório. Tratar globalmente o problema da dívida dos países em desenvolvimento. Formular e executar estratégias que ofereçam aos jovens um trabalho digno e produtivo. Tornar acessíveis os benefícios das novas tecnologias, em especial de informação e de comunicações.</a:t>
                      </a:r>
                    </a:p>
                  </a:txBody>
                  <a:tcPr marL="8952" marR="8952" marT="8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985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AGIR -</a:t>
                      </a:r>
                      <a:r>
                        <a:rPr lang="pt-BR" sz="15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 Estabelecer parceria para o desenvolvimento, este último representa o próprio Programa Agir, construído através das parcerias da Associação do Municípios e a Universidade e agora o ODM, visando estabelecer parceria para o desenvolvimento municipal, através da capacitação de gestores e colaboradores, construindo qualidade dos serviços público, somados a ações estruturantes de desenvolvimento dos setores que compõe a economia local.</a:t>
                      </a:r>
                    </a:p>
                  </a:txBody>
                  <a:tcPr marL="8952" marR="8952" marT="8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3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endParaRPr lang="pt-BR" sz="2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 algn="ctr">
              <a:buNone/>
            </a:pPr>
            <a:r>
              <a:rPr lang="pt-BR" sz="4000" b="1" dirty="0" smtClean="0"/>
              <a:t>Obrigado!</a:t>
            </a:r>
          </a:p>
          <a:p>
            <a:pPr algn="ctr">
              <a:buNone/>
            </a:pPr>
            <a:endParaRPr lang="pt-BR" sz="4000" b="1" dirty="0" smtClean="0"/>
          </a:p>
          <a:p>
            <a:pPr algn="ctr">
              <a:buNone/>
            </a:pPr>
            <a:r>
              <a:rPr lang="pt-BR" sz="3600" b="1" dirty="0" smtClean="0"/>
              <a:t>afsantana@uesc.br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"/>
            <a:ext cx="611560" cy="107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b="1" dirty="0" smtClean="0"/>
              <a:t>População rural e urbana (%) das microrregiões do sul da Bahia (soma dos municípios) – censo 2010.</a:t>
            </a:r>
            <a:br>
              <a:rPr lang="pt-BR" sz="2400" b="1" dirty="0" smtClean="0"/>
            </a:br>
            <a:endParaRPr lang="pt-BR" sz="2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sz="2000" dirty="0" smtClean="0"/>
              <a:t>Fonte: A partir de dados do IBGE, 2010.</a:t>
            </a:r>
            <a:endParaRPr lang="pt-BR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24744"/>
            <a:ext cx="8153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76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/>
              <a:t>População das microrregiões do sul da Bahia (soma dos municípios) – censo 2010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972072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sz="2200" dirty="0" smtClean="0"/>
              <a:t>Fonte: A partir de dados do IBGE, 2010.</a:t>
            </a:r>
            <a:endParaRPr lang="pt-BR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340768"/>
            <a:ext cx="807884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74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/>
              <a:t>Valores do PIB 2009 (R$ mi) no sul da Bahia e em suas microrregiões componentes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71612"/>
            <a:ext cx="8443914" cy="49720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84784"/>
            <a:ext cx="8734209" cy="260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95536" y="4365104"/>
          <a:ext cx="8424935" cy="1872208"/>
        </p:xfrm>
        <a:graphic>
          <a:graphicData uri="http://schemas.openxmlformats.org/drawingml/2006/table">
            <a:tbl>
              <a:tblPr/>
              <a:tblGrid>
                <a:gridCol w="1031625"/>
                <a:gridCol w="2023572"/>
                <a:gridCol w="2129380"/>
                <a:gridCol w="1666471"/>
                <a:gridCol w="1573887"/>
              </a:tblGrid>
              <a:tr h="3060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Sul da Bahia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Ilhéus-Itabuna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Porto Seguro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Stª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Cruz da Vitória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Stª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Cruz da Vitória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Piraí do Norte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Lajedão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Itabuna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Itabuna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Eunápolis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4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3048</TotalTime>
  <Words>2753</Words>
  <Application>Microsoft Office PowerPoint</Application>
  <PresentationFormat>Apresentação na tela (4:3)</PresentationFormat>
  <Paragraphs>916</Paragraphs>
  <Slides>62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6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Mesorregião e Microrregião</vt:lpstr>
      <vt:lpstr>Municípios da mesorregião sul baiano classificados por microrregião - 2010 </vt:lpstr>
      <vt:lpstr>Apresentação do PowerPoint</vt:lpstr>
      <vt:lpstr>Distribuição % por gênero da população das microrregiões do sul da Bahia (soma dos municípios) – censo 2010</vt:lpstr>
      <vt:lpstr>População rural e urbana (%) das microrregiões do sul da Bahia (soma dos municípios) – censo 2010. </vt:lpstr>
      <vt:lpstr>População das microrregiões do sul da Bahia (soma dos municípios) – censo 2010</vt:lpstr>
      <vt:lpstr>Valores do PIB 2009 (R$ mi) no sul da Bahia e em suas microrregiões componentes</vt:lpstr>
      <vt:lpstr>PIB 2009 (em  R$ mi) de municípios selecionados da Microrregião Porto Seguro</vt:lpstr>
      <vt:lpstr>Medidas estatísticas do PIB per capita em 2009 (R$) no sul da Bahia e em suas microrregiões componentes</vt:lpstr>
      <vt:lpstr>Comparativo de desempenho em termos de PIB total e PIB per capita entre os municípios classificados entre os 10 maiores em ambos os conceitos no sul da Bahia – ano de 2009 </vt:lpstr>
      <vt:lpstr>Distribuição do PIB setorial: Brasil, Bahia, Mesorregião Sul baiano e suas microrregiões construtivas no ano de 2009 em valores absoluto – Em R$ bi para o Brasil e R$ mi para os demais</vt:lpstr>
      <vt:lpstr>Composição setorial do PIB (2009) em termos percentuais no sul da Bahia e suas microrregiões – médias dos municípios </vt:lpstr>
      <vt:lpstr>Municípios do sul da Bahia em que há maior concentração do PIB (2009) no setor primário e as respectivas distribuições setoriais do produto</vt:lpstr>
      <vt:lpstr>Municípios do sul da Bahia em que há maior concentração do PIB (2009) no setor secundário e as respectivas distribuições setoriais do produto</vt:lpstr>
      <vt:lpstr>Municípios do sul da Bahia em que, embora exista maior concentração do PIB (2009) no setor terciário, tal percentual é inferior a 50%</vt:lpstr>
      <vt:lpstr>Distribuição setorial do PIB de Itabuna (ano 2009)</vt:lpstr>
      <vt:lpstr>Distribuição setorial do PIB de Ilhéus (ano 2009)</vt:lpstr>
      <vt:lpstr>Mapa dos municípios do Território Litoral Sul </vt:lpstr>
      <vt:lpstr>Mapa dos municípios do Território Litoral Sul </vt:lpstr>
      <vt:lpstr>  </vt:lpstr>
      <vt:lpstr>População dos municípios do Território Litoral Sul da Bahia por senso demográfico</vt:lpstr>
      <vt:lpstr>Número de matrículas no Ensino Fundamental e Ensino Médio nos municípios do Território  Litoral Sul em 2012</vt:lpstr>
      <vt:lpstr>Proporção entre o número de matrículas no Ensino Fundamental com Ensino Médio  nos municípios do Território  Litoral Sul em 2012</vt:lpstr>
      <vt:lpstr>População residente alfabetizada nos municípios do Território  Litoral Sul em 2012</vt:lpstr>
      <vt:lpstr>PIB a preços correntes dos municípios do Território Litoral Sul em 2011</vt:lpstr>
      <vt:lpstr>Valor do rendimento nominal médio mensal dos domicílios particulares permanentes com rendimento domiciliar, por situação do domicílio dos municípios do Território Litoral Sul </vt:lpstr>
      <vt:lpstr>Número de estabelecimento de saúde SUS nos municípios do Território  Litoral Sul</vt:lpstr>
      <vt:lpstr>IDHM dos municípios do Território Litoral Sul</vt:lpstr>
      <vt:lpstr>Índice de Gini dos municípios do  Território Litoral Sul</vt:lpstr>
      <vt:lpstr>População atendida pelo segmento saúde de Itabuna estratificada por regiões de assistência em saúde do SUS</vt:lpstr>
      <vt:lpstr>Número de passageiros no aeroporto de Ilhéus no período de 200-2011: embarque, desembarque, total e linha de tendência para o dado total </vt:lpstr>
      <vt:lpstr>Percentual das áreas agrícolas destinadas à produção de cacau (ano 2009) nos municípios da mesorregião sul baiano onde o setor primário concentra a maior fatia do PIB</vt:lpstr>
      <vt:lpstr>Correspondência entre os segmentos da RAIS e os setores do PIB</vt:lpstr>
      <vt:lpstr>Distribuição percentual dos empregos formais em 31 de dezembro de 2010 no Brasil</vt:lpstr>
      <vt:lpstr>Distribuição percentual dos empregos formais em 31 de dezembro de 2010 na Bahia</vt:lpstr>
      <vt:lpstr>Distribuição percentual dos empregos formais em 31 de dezembro de 2010 na microrregião Ilhéus-Itabuna</vt:lpstr>
      <vt:lpstr>Distribuição % dos empregos formais em 31 de dezembro de 2010 no Brasil, na Bahia e na micro região Ilhéus-Itabuna</vt:lpstr>
      <vt:lpstr>Distribuição % dos empregos formais em 31 de dezembro de 2010 em Itabuna, Ilhéus e na microrregião  Ilhéus-Itabuna  - “incluindo” os municípios de Ilhéus e Itabuna</vt:lpstr>
      <vt:lpstr>Distribuição dos empregos formais em 31 de dezembro de 2010 em Itabuna, Ilhéus e microrregião Ilhéus-Itabuna – “excluindo” os municípios de Ilhéus e Itabuna</vt:lpstr>
      <vt:lpstr>Alguns dos principais fatores que afetam no desenvolvimento local</vt:lpstr>
      <vt:lpstr>Questões a serem enfrentadas em um modelo de desenvolvimento sustentável para a Mesorregião Sul Baiana</vt:lpstr>
      <vt:lpstr>Perspectivas e Possibilidades</vt:lpstr>
      <vt:lpstr>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Metas do milênio</vt:lpstr>
      <vt:lpstr>Metas do milênio</vt:lpstr>
      <vt:lpstr>Metas do milênio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Dibarfi7</dc:creator>
  <cp:lastModifiedBy>ALESSANDRO FERNANDES SANTANA</cp:lastModifiedBy>
  <cp:revision>162</cp:revision>
  <dcterms:created xsi:type="dcterms:W3CDTF">2012-06-21T03:28:16Z</dcterms:created>
  <dcterms:modified xsi:type="dcterms:W3CDTF">2014-09-15T22:12:51Z</dcterms:modified>
</cp:coreProperties>
</file>