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96" r:id="rId2"/>
    <p:sldId id="378" r:id="rId3"/>
    <p:sldId id="557" r:id="rId4"/>
    <p:sldId id="651" r:id="rId5"/>
    <p:sldId id="664" r:id="rId6"/>
    <p:sldId id="586" r:id="rId7"/>
    <p:sldId id="572" r:id="rId8"/>
    <p:sldId id="654" r:id="rId9"/>
    <p:sldId id="573" r:id="rId10"/>
    <p:sldId id="587" r:id="rId11"/>
    <p:sldId id="655" r:id="rId12"/>
    <p:sldId id="660" r:id="rId13"/>
    <p:sldId id="628" r:id="rId14"/>
    <p:sldId id="656" r:id="rId15"/>
    <p:sldId id="578" r:id="rId16"/>
    <p:sldId id="621" r:id="rId17"/>
    <p:sldId id="622" r:id="rId18"/>
    <p:sldId id="623" r:id="rId19"/>
    <p:sldId id="625" r:id="rId20"/>
    <p:sldId id="626" r:id="rId21"/>
    <p:sldId id="632" r:id="rId22"/>
    <p:sldId id="567" r:id="rId23"/>
    <p:sldId id="666" r:id="rId24"/>
    <p:sldId id="667" r:id="rId25"/>
    <p:sldId id="668" r:id="rId26"/>
    <p:sldId id="618" r:id="rId27"/>
    <p:sldId id="670" r:id="rId28"/>
    <p:sldId id="615" r:id="rId29"/>
    <p:sldId id="616" r:id="rId30"/>
    <p:sldId id="617" r:id="rId31"/>
    <p:sldId id="671" r:id="rId32"/>
    <p:sldId id="588" r:id="rId33"/>
    <p:sldId id="589" r:id="rId34"/>
    <p:sldId id="590" r:id="rId35"/>
    <p:sldId id="568" r:id="rId36"/>
    <p:sldId id="665" r:id="rId37"/>
    <p:sldId id="634" r:id="rId38"/>
    <p:sldId id="610" r:id="rId39"/>
    <p:sldId id="372" r:id="rId40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002B82"/>
    <a:srgbClr val="FF0000"/>
    <a:srgbClr val="A2C2D6"/>
    <a:srgbClr val="7AA8C4"/>
    <a:srgbClr val="7BC5DF"/>
    <a:srgbClr val="71B8FF"/>
    <a:srgbClr val="006600"/>
    <a:srgbClr val="A5E9A5"/>
    <a:srgbClr val="9CDAD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3" autoAdjust="0"/>
    <p:restoredTop sz="89537" autoAdjust="0"/>
  </p:normalViewPr>
  <p:slideViewPr>
    <p:cSldViewPr>
      <p:cViewPr>
        <p:scale>
          <a:sx n="66" d="100"/>
          <a:sy n="66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50412A-1782-4665-AA14-FE9C06367B89}" type="datetimeFigureOut">
              <a:rPr lang="pt-BR"/>
              <a:pPr>
                <a:defRPr/>
              </a:pPr>
              <a:t>23/05/2012</a:t>
            </a:fld>
            <a:endParaRPr lang="pt-BR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60" tIns="47430" rIns="94860" bIns="4743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B32BCA-F5E0-4317-82F7-E1120F4A52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860" tIns="47430" rIns="94860" bIns="4743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860" tIns="47430" rIns="94860" bIns="4743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523635-61D5-4489-ACFA-48C7984DB586}" type="datetimeFigureOut">
              <a:rPr lang="pt-BR"/>
              <a:pPr>
                <a:defRPr/>
              </a:pPr>
              <a:t>23/05/2012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651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0" tIns="47430" rIns="94860" bIns="4743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860" tIns="47430" rIns="94860" bIns="4743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860" tIns="47430" rIns="94860" bIns="4743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860" tIns="47430" rIns="94860" bIns="4743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4310D5-76FF-4B11-BDA7-B230BF5D7B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pt-BR" smtClean="0"/>
          </a:p>
        </p:txBody>
      </p:sp>
      <p:sp>
        <p:nvSpPr>
          <p:cNvPr id="107524" name="Espaço Reservado para Número de Slide 3"/>
          <p:cNvSpPr txBox="1">
            <a:spLocks noGrp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1716690E-5F2A-4D3C-9D2A-5206FC34E8F0}" type="slidenum">
              <a:rPr lang="en-US" sz="1300">
                <a:latin typeface="Times New Roman" pitchFamily="18" charset="0"/>
                <a:ea typeface="MS Pゴシック"/>
                <a:cs typeface="MS Pゴシック"/>
              </a:rPr>
              <a:pPr algn="r" defTabSz="990600"/>
              <a:t>16</a:t>
            </a:fld>
            <a:endParaRPr lang="en-US" sz="1300">
              <a:latin typeface="Times New Roman" pitchFamily="18" charset="0"/>
              <a:ea typeface="MS Pゴシック"/>
              <a:cs typeface="MS P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74750"/>
            <a:ext cx="8580438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 dirty="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pt-BR" sz="3200" smtClean="0">
                <a:latin typeface="+mn-lt"/>
                <a:cs typeface="+mn-cs"/>
              </a:rPr>
              <a:t>Clique para editar o estilo do subtítulo mestre</a:t>
            </a:r>
            <a:endParaRPr lang="pt-BR" sz="3200">
              <a:latin typeface="+mn-lt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74750"/>
            <a:ext cx="8580438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3" name="Espaço Reservado para Rodapé 4"/>
          <p:cNvSpPr>
            <a:spLocks noGrp="1"/>
          </p:cNvSpPr>
          <p:nvPr>
            <p:ph type="ftr" sz="quarter" idx="14"/>
          </p:nvPr>
        </p:nvSpPr>
        <p:spPr>
          <a:xfrm>
            <a:off x="428625" y="5286375"/>
            <a:ext cx="821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www.ceplanconsult.com.br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2" name="Subtítulo 2"/>
          <p:cNvSpPr>
            <a:spLocks noGrp="1"/>
          </p:cNvSpPr>
          <p:nvPr>
            <p:ph type="subTitle" idx="14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2" name="Subtítulo 2"/>
          <p:cNvSpPr>
            <a:spLocks noGrp="1"/>
          </p:cNvSpPr>
          <p:nvPr>
            <p:ph type="subTitle" idx="14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  <a:endParaRPr lang="pt-BR" noProof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2" name="Subtítulo 2"/>
          <p:cNvSpPr>
            <a:spLocks noGrp="1"/>
          </p:cNvSpPr>
          <p:nvPr>
            <p:ph type="subTitle" idx="14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45C4-B468-4408-A20C-658000D93B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Subtítulo 2"/>
          <p:cNvSpPr>
            <a:spLocks noGrp="1"/>
          </p:cNvSpPr>
          <p:nvPr>
            <p:ph type="subTitle" idx="13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1142687_174953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ine 16"/>
          <p:cNvSpPr>
            <a:spLocks noChangeShapeType="1"/>
          </p:cNvSpPr>
          <p:nvPr userDrawn="1"/>
        </p:nvSpPr>
        <p:spPr bwMode="auto">
          <a:xfrm flipH="1">
            <a:off x="-117475" y="6037263"/>
            <a:ext cx="9296400" cy="0"/>
          </a:xfrm>
          <a:prstGeom prst="line">
            <a:avLst/>
          </a:prstGeom>
          <a:noFill/>
          <a:ln w="28575">
            <a:solidFill>
              <a:srgbClr val="F76B1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pitchFamily="28" charset="0"/>
            </a:endParaRPr>
          </a:p>
        </p:txBody>
      </p:sp>
      <p:sp>
        <p:nvSpPr>
          <p:cNvPr id="4" name="Line 17"/>
          <p:cNvSpPr>
            <a:spLocks noChangeShapeType="1"/>
          </p:cNvSpPr>
          <p:nvPr userDrawn="1"/>
        </p:nvSpPr>
        <p:spPr bwMode="auto">
          <a:xfrm flipH="1">
            <a:off x="-52388" y="814388"/>
            <a:ext cx="9296401" cy="0"/>
          </a:xfrm>
          <a:prstGeom prst="line">
            <a:avLst/>
          </a:prstGeom>
          <a:noFill/>
          <a:ln w="28575">
            <a:solidFill>
              <a:srgbClr val="F76B1D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Times New Roman" pitchFamily="28" charset="0"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74750"/>
            <a:ext cx="8580438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Rodapé 4"/>
          <p:cNvSpPr txBox="1">
            <a:spLocks/>
          </p:cNvSpPr>
          <p:nvPr userDrawn="1"/>
        </p:nvSpPr>
        <p:spPr>
          <a:xfrm>
            <a:off x="428625" y="5429250"/>
            <a:ext cx="8215313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www.ceplanconsult.com.br</a:t>
            </a:r>
            <a:endParaRPr lang="pt-B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12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13" name="Subtítulo 2"/>
          <p:cNvSpPr txBox="1">
            <a:spLocks/>
          </p:cNvSpPr>
          <p:nvPr userDrawn="1"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pt-BR" sz="3200" smtClean="0">
                <a:latin typeface="+mn-lt"/>
                <a:cs typeface="+mn-cs"/>
              </a:rPr>
              <a:t>Clique para editar o estilo do subtítulo mestre</a:t>
            </a:r>
            <a:endParaRPr lang="pt-BR" sz="3200">
              <a:latin typeface="+mn-lt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5" name="Espaço Reservado para Conteúdo 2"/>
          <p:cNvSpPr>
            <a:spLocks noGrp="1"/>
          </p:cNvSpPr>
          <p:nvPr>
            <p:ph idx="14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2" name="Subtítulo 2"/>
          <p:cNvSpPr>
            <a:spLocks noGrp="1"/>
          </p:cNvSpPr>
          <p:nvPr>
            <p:ph type="subTitle" idx="14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3" name="Subtítulo 2"/>
          <p:cNvSpPr>
            <a:spLocks noGrp="1"/>
          </p:cNvSpPr>
          <p:nvPr>
            <p:ph type="subTitle" idx="14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5" name="Subtítulo 2"/>
          <p:cNvSpPr>
            <a:spLocks noGrp="1"/>
          </p:cNvSpPr>
          <p:nvPr>
            <p:ph type="subTitle" idx="14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6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Subtítulo 2"/>
          <p:cNvSpPr>
            <a:spLocks noGrp="1"/>
          </p:cNvSpPr>
          <p:nvPr>
            <p:ph type="subTitle" idx="13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Subtítulo 2"/>
          <p:cNvSpPr>
            <a:spLocks noGrp="1"/>
          </p:cNvSpPr>
          <p:nvPr>
            <p:ph type="subTitle" idx="13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3" name="Subtítulo 2"/>
          <p:cNvSpPr>
            <a:spLocks noGrp="1"/>
          </p:cNvSpPr>
          <p:nvPr>
            <p:ph type="subTitle" idx="14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sp>
        <p:nvSpPr>
          <p:cNvPr id="8" name="Título 1"/>
          <p:cNvSpPr txBox="1">
            <a:spLocks/>
          </p:cNvSpPr>
          <p:nvPr userDrawn="1"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4400">
                <a:latin typeface="+mj-lt"/>
                <a:ea typeface="+mj-ea"/>
                <a:cs typeface="+mj-cs"/>
              </a:rPr>
              <a:t>Clique para editar o estilo do título mestre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3" name="Subtítulo 2"/>
          <p:cNvSpPr>
            <a:spLocks noGrp="1"/>
          </p:cNvSpPr>
          <p:nvPr>
            <p:ph type="subTitle" idx="14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4DFB7976-C59F-44B7-995F-65BEB5883B09}" type="datetimeFigureOut">
              <a:rPr lang="pt-BR"/>
              <a:pPr>
                <a:defRPr/>
              </a:pPr>
              <a:t>23/05/2012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  <a:cs typeface="Arial" charset="0"/>
              </a:defRPr>
            </a:lvl1pPr>
          </a:lstStyle>
          <a:p>
            <a:pPr>
              <a:defRPr/>
            </a:pPr>
            <a:fld id="{AC89DE54-9677-48CD-BDD3-A0AFA97312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  <p:sldLayoutId id="2147484656" r:id="rId13"/>
    <p:sldLayoutId id="2147484657" r:id="rId14"/>
    <p:sldLayoutId id="2147484658" r:id="rId15"/>
    <p:sldLayoutId id="214748466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portalbrasil.eti.br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0" y="6215082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t-BR" sz="1600" b="1" dirty="0"/>
              <a:t>Recife, </a:t>
            </a:r>
            <a:r>
              <a:rPr lang="pt-BR" sz="1600" b="1" dirty="0" smtClean="0"/>
              <a:t>24</a:t>
            </a:r>
            <a:r>
              <a:rPr lang="pt-BR" sz="1600" b="1" dirty="0" smtClean="0"/>
              <a:t> </a:t>
            </a:r>
            <a:r>
              <a:rPr lang="pt-BR" sz="1600" b="1" dirty="0"/>
              <a:t>de </a:t>
            </a:r>
            <a:r>
              <a:rPr lang="pt-BR" sz="1600" b="1" dirty="0" smtClean="0"/>
              <a:t>Mai</a:t>
            </a:r>
            <a:r>
              <a:rPr lang="pt-BR" sz="1600" b="1" dirty="0" smtClean="0"/>
              <a:t>o  </a:t>
            </a:r>
            <a:r>
              <a:rPr lang="pt-BR" sz="1600" b="1" dirty="0"/>
              <a:t>de  </a:t>
            </a:r>
            <a:r>
              <a:rPr lang="pt-BR" sz="1600" b="1" dirty="0" smtClean="0"/>
              <a:t>2012</a:t>
            </a:r>
            <a:endParaRPr lang="pt-BR" sz="1600" b="1" dirty="0"/>
          </a:p>
        </p:txBody>
      </p:sp>
      <p:sp>
        <p:nvSpPr>
          <p:cNvPr id="28676" name="Título 11"/>
          <p:cNvSpPr txBox="1">
            <a:spLocks/>
          </p:cNvSpPr>
          <p:nvPr/>
        </p:nvSpPr>
        <p:spPr bwMode="auto">
          <a:xfrm>
            <a:off x="357158" y="1643077"/>
            <a:ext cx="8572500" cy="257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</a:rPr>
              <a:t>O Papel das UNIVERSIDADES  no  </a:t>
            </a: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</a:rPr>
              <a:t>desenvolvimento </a:t>
            </a:r>
            <a:r>
              <a:rPr lang="en-US" sz="3600" b="1" dirty="0" smtClean="0">
                <a:solidFill>
                  <a:schemeClr val="bg1"/>
                </a:solidFill>
                <a:latin typeface="Verdana" pitchFamily="34" charset="0"/>
              </a:rPr>
              <a:t>do país</a:t>
            </a:r>
            <a:endParaRPr lang="en-US" sz="32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defTabSz="912813"/>
            <a:endParaRPr lang="en-US" sz="3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7" name="CaixaDeTexto 7"/>
          <p:cNvSpPr txBox="1">
            <a:spLocks noChangeArrowheads="1"/>
          </p:cNvSpPr>
          <p:nvPr/>
        </p:nvSpPr>
        <p:spPr bwMode="auto">
          <a:xfrm>
            <a:off x="5076825" y="4797425"/>
            <a:ext cx="3560763" cy="1138773"/>
          </a:xfrm>
          <a:prstGeom prst="rect">
            <a:avLst/>
          </a:prstGeom>
          <a:solidFill>
            <a:schemeClr val="bg1"/>
          </a:solidFill>
          <a:ln w="9525">
            <a:noFill/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/>
            <a:r>
              <a:rPr lang="pt-BR" sz="2000" b="1" dirty="0"/>
              <a:t>Tania Bacelar de Araújo</a:t>
            </a:r>
          </a:p>
          <a:p>
            <a:pPr algn="r" defTabSz="912813"/>
            <a:r>
              <a:rPr lang="pt-BR" sz="1600" dirty="0" smtClean="0"/>
              <a:t>Doutora em Economia e </a:t>
            </a:r>
          </a:p>
          <a:p>
            <a:pPr algn="r" defTabSz="912813"/>
            <a:r>
              <a:rPr lang="pt-BR" sz="1600" dirty="0" smtClean="0"/>
              <a:t>Professora </a:t>
            </a:r>
            <a:r>
              <a:rPr lang="pt-BR" sz="1600" dirty="0"/>
              <a:t>da UFPE</a:t>
            </a:r>
          </a:p>
          <a:p>
            <a:pPr algn="r" defTabSz="912813"/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71736" y="714356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º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Fórum Nacional de Reitores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BR: MELHORA o AMBIENTE SOCIO ECONÔMICO</a:t>
            </a: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428596" y="1571612"/>
          <a:ext cx="8353425" cy="4584192"/>
        </p:xfrm>
        <a:graphic>
          <a:graphicData uri="http://schemas.openxmlformats.org/drawingml/2006/table">
            <a:tbl>
              <a:tblPr/>
              <a:tblGrid>
                <a:gridCol w="2759075"/>
                <a:gridCol w="1643063"/>
                <a:gridCol w="1565275"/>
                <a:gridCol w="2386012"/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Indicador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Salário Mínimo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R$ 200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R$ 510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+ 67% jan/03 a 2010 ( INPC)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Desemprego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PME/IBGE (</a:t>
                      </a: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nov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5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Emprego Formal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861 mil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(2003)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2,5 milhões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 milhões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entre 2003 e 2010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Índice </a:t>
                      </a:r>
                      <a:r>
                        <a:rPr kumimoji="0" 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Gini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(renda </a:t>
                      </a:r>
                      <a:r>
                        <a:rPr kumimoji="0" 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domic</a:t>
                      </a: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0,509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(2009)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PNAD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Pobreza extrema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16,5%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8,8%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(2009)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857250" y="4000500"/>
            <a:ext cx="5000625" cy="1446213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pt-BR" b="1">
                <a:solidFill>
                  <a:srgbClr val="FF0000"/>
                </a:solidFill>
              </a:rPr>
              <a:t>As 10 MRH mais industrializadas caem de 46,8% para 32,2% o peso do emprego industrial total do país </a:t>
            </a:r>
            <a:r>
              <a:rPr lang="pt-BR" sz="1600" b="1">
                <a:solidFill>
                  <a:srgbClr val="FF0000"/>
                </a:solidFill>
              </a:rPr>
              <a:t>(1990-2007)</a:t>
            </a:r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928813"/>
            <a:ext cx="428625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66900"/>
            <a:ext cx="4214812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71438" y="928688"/>
            <a:ext cx="8643966" cy="646331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b="1" dirty="0">
                <a:solidFill>
                  <a:srgbClr val="FF0000"/>
                </a:solidFill>
              </a:rPr>
              <a:t>As 10 MRH mais industrializadas caem de 46,8% para 32,2% o peso do emprego industrial total do país (1990-2007)</a:t>
            </a:r>
          </a:p>
        </p:txBody>
      </p:sp>
      <p:sp>
        <p:nvSpPr>
          <p:cNvPr id="68615" name="Text Box 47"/>
          <p:cNvSpPr txBox="1">
            <a:spLocks noChangeArrowheads="1"/>
          </p:cNvSpPr>
          <p:nvPr/>
        </p:nvSpPr>
        <p:spPr bwMode="auto">
          <a:xfrm>
            <a:off x="559714" y="214290"/>
            <a:ext cx="8084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3200" b="1" dirty="0" smtClean="0">
                <a:solidFill>
                  <a:srgbClr val="000066"/>
                </a:solidFill>
                <a:latin typeface="Trebuchet MS" pitchFamily="34" charset="0"/>
              </a:rPr>
              <a:t>CONCENTRAÇÃO INDUSTRIAL SE ATENUA  </a:t>
            </a:r>
            <a:endParaRPr lang="pt-BR" sz="32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68616" name="Text Box 5"/>
          <p:cNvSpPr txBox="1">
            <a:spLocks noChangeArrowheads="1"/>
          </p:cNvSpPr>
          <p:nvPr/>
        </p:nvSpPr>
        <p:spPr bwMode="auto">
          <a:xfrm>
            <a:off x="395288" y="6018213"/>
            <a:ext cx="813752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 sz="1800"/>
              <a:t>Fonte : OLIVEIRA CRUZ, Bruno e SOARES DOS SANTOS, Iury Roberto. Dinâmica do Emprego Industrial no Brasil entre 1990 e 2007: Uma Visão Regional da “Desindustrialização”. </a:t>
            </a:r>
            <a:r>
              <a:rPr lang="pt-BR" sz="1800" b="1"/>
              <a:t>IPEA/ Boletim DIRUR n. 02, jul/09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ocupação econômica no Brasi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71546"/>
            <a:ext cx="6572296" cy="4714908"/>
          </a:xfrm>
          <a:prstGeom prst="rect">
            <a:avLst/>
          </a:prstGeom>
          <a:noFill/>
        </p:spPr>
      </p:pic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139951" y="214290"/>
            <a:ext cx="8504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OCUPAÇÃO ECONÔMICA e HUMANA DO </a:t>
            </a:r>
            <a:r>
              <a:rPr lang="pt-BR" sz="2400" b="1" dirty="0" smtClean="0">
                <a:solidFill>
                  <a:srgbClr val="000066"/>
                </a:solidFill>
                <a:latin typeface="Trebuchet MS" pitchFamily="34" charset="0"/>
              </a:rPr>
              <a:t>INTERIOR AVANÇA   </a:t>
            </a:r>
            <a:endParaRPr lang="pt-BR" sz="2400" b="1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35"/>
            <a:ext cx="8229600" cy="1371601"/>
          </a:xfrm>
        </p:spPr>
        <p:txBody>
          <a:bodyPr/>
          <a:lstStyle/>
          <a:p>
            <a:r>
              <a:rPr lang="pt-BR" sz="2800" b="1" dirty="0" smtClean="0">
                <a:solidFill>
                  <a:srgbClr val="1D2679"/>
                </a:solidFill>
              </a:rPr>
              <a:t>CRESCIMENTO EM NOVAS BASES:  “CONSUMO E PRODUCAO de MASSA”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63713" y="2276475"/>
            <a:ext cx="1871662" cy="1223963"/>
          </a:xfrm>
          <a:prstGeom prst="rect">
            <a:avLst/>
          </a:prstGeom>
          <a:solidFill>
            <a:srgbClr val="FFC9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00"/>
                </a:solidFill>
              </a:rPr>
              <a:t>Elevação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da renda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das famílias 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0" y="2276475"/>
            <a:ext cx="2519363" cy="1223963"/>
          </a:xfrm>
          <a:prstGeom prst="rect">
            <a:avLst/>
          </a:prstGeom>
          <a:solidFill>
            <a:srgbClr val="FFC9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00"/>
                </a:solidFill>
              </a:rPr>
              <a:t>Aumento da 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 demanda popular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 por des bens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 dos setores modernos 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63713" y="4221163"/>
            <a:ext cx="1871662" cy="1223962"/>
          </a:xfrm>
          <a:prstGeom prst="rect">
            <a:avLst/>
          </a:prstGeom>
          <a:solidFill>
            <a:srgbClr val="FFC9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00"/>
                </a:solidFill>
              </a:rPr>
              <a:t>Elevação da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produtividade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renda,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Competitividade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 e  exportações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859338" y="4221163"/>
            <a:ext cx="2016125" cy="1223962"/>
          </a:xfrm>
          <a:prstGeom prst="rect">
            <a:avLst/>
          </a:prstGeom>
          <a:solidFill>
            <a:srgbClr val="FFC9C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600" b="1">
                <a:solidFill>
                  <a:srgbClr val="000000"/>
                </a:solidFill>
              </a:rPr>
              <a:t>Investimentos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em maquinas  </a:t>
            </a:r>
          </a:p>
          <a:p>
            <a:pPr algn="ctr"/>
            <a:r>
              <a:rPr lang="pt-BR" sz="1600" b="1">
                <a:solidFill>
                  <a:srgbClr val="000000"/>
                </a:solidFill>
              </a:rPr>
              <a:t>e em  inovação </a:t>
            </a: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203575" y="1484313"/>
            <a:ext cx="2447925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E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4" name="AutoShape 8"/>
          <p:cNvSpPr>
            <a:spLocks noChangeArrowheads="1"/>
          </p:cNvSpPr>
          <p:nvPr/>
        </p:nvSpPr>
        <p:spPr bwMode="auto">
          <a:xfrm rot="10676107">
            <a:off x="3203575" y="5661025"/>
            <a:ext cx="2447925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E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 rot="5400000">
            <a:off x="6049169" y="3594894"/>
            <a:ext cx="2447925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E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 rot="-5537988">
            <a:off x="215106" y="3969545"/>
            <a:ext cx="2447925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E5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0" y="6340475"/>
            <a:ext cx="3779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b="1"/>
              <a:t>Gráfico baseado em  Ricardo Bielshowsky ( ADAPTADO) </a:t>
            </a:r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0" y="1628775"/>
            <a:ext cx="1619250" cy="1223963"/>
          </a:xfrm>
          <a:prstGeom prst="homePlate">
            <a:avLst>
              <a:gd name="adj" fmla="val 33074"/>
            </a:avLst>
          </a:prstGeom>
          <a:solidFill>
            <a:srgbClr val="FFE3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POLITICAS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 SOCIAIS</a:t>
            </a:r>
            <a:endParaRPr lang="pt-BR" b="1">
              <a:solidFill>
                <a:srgbClr val="FF0000"/>
              </a:solidFill>
            </a:endParaRPr>
          </a:p>
        </p:txBody>
      </p:sp>
      <p:sp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7215188" y="1847850"/>
            <a:ext cx="1833562" cy="1295400"/>
          </a:xfrm>
          <a:prstGeom prst="homePlate">
            <a:avLst>
              <a:gd name="adj" fmla="val 35386"/>
            </a:avLst>
          </a:prstGeom>
          <a:solidFill>
            <a:srgbClr val="FFE3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b="1">
              <a:solidFill>
                <a:srgbClr val="FF0000"/>
              </a:solidFill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429500" y="2205038"/>
            <a:ext cx="1692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POLITICAS ECONOMICAS</a:t>
            </a:r>
            <a:endParaRPr lang="pt-BR" sz="1600" b="1">
              <a:solidFill>
                <a:srgbClr val="FF0000"/>
              </a:solidFill>
            </a:endParaRPr>
          </a:p>
        </p:txBody>
      </p:sp>
      <p:sp>
        <p:nvSpPr>
          <p:cNvPr id="45071" name="AutoShape 15"/>
          <p:cNvSpPr>
            <a:spLocks noChangeArrowheads="1"/>
          </p:cNvSpPr>
          <p:nvPr/>
        </p:nvSpPr>
        <p:spPr bwMode="auto">
          <a:xfrm rot="10800000">
            <a:off x="7092950" y="5157788"/>
            <a:ext cx="1833563" cy="1295400"/>
          </a:xfrm>
          <a:prstGeom prst="homePlate">
            <a:avLst>
              <a:gd name="adj" fmla="val 35386"/>
            </a:avLst>
          </a:prstGeom>
          <a:solidFill>
            <a:srgbClr val="FFE3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pt-BR" b="1">
              <a:solidFill>
                <a:srgbClr val="FF0000"/>
              </a:solidFill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7343775" y="5511800"/>
            <a:ext cx="1692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FF0000"/>
                </a:solidFill>
              </a:rPr>
              <a:t>POLITICAS ECONOMICAS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45073" name="CaixaDeTexto 19"/>
          <p:cNvSpPr txBox="1">
            <a:spLocks noChangeArrowheads="1"/>
          </p:cNvSpPr>
          <p:nvPr/>
        </p:nvSpPr>
        <p:spPr bwMode="auto">
          <a:xfrm>
            <a:off x="6357938" y="1214438"/>
            <a:ext cx="142875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CREDITO</a:t>
            </a:r>
          </a:p>
        </p:txBody>
      </p:sp>
      <p:sp>
        <p:nvSpPr>
          <p:cNvPr id="21" name="Seta dobrada para cima 20"/>
          <p:cNvSpPr/>
          <p:nvPr/>
        </p:nvSpPr>
        <p:spPr>
          <a:xfrm rot="16200000">
            <a:off x="7858919" y="1285081"/>
            <a:ext cx="428625" cy="5000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Seta para baixo 21"/>
          <p:cNvSpPr/>
          <p:nvPr/>
        </p:nvSpPr>
        <p:spPr>
          <a:xfrm>
            <a:off x="6572250" y="1643063"/>
            <a:ext cx="214313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BRASIL QUE RESISTE A MUDAR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257800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sz="2800" dirty="0" smtClean="0">
                <a:latin typeface="Trebuchet MS" pitchFamily="34" charset="0"/>
              </a:rPr>
              <a:t>Avanços na </a:t>
            </a:r>
            <a:r>
              <a:rPr lang="pt-BR" sz="2800" b="1" dirty="0" smtClean="0">
                <a:latin typeface="Trebuchet MS" pitchFamily="34" charset="0"/>
              </a:rPr>
              <a:t>educação</a:t>
            </a:r>
            <a:r>
              <a:rPr lang="pt-BR" sz="2800" dirty="0" smtClean="0">
                <a:latin typeface="Trebuchet MS" pitchFamily="34" charset="0"/>
              </a:rPr>
              <a:t> são lentos e muito aquém do necessário</a:t>
            </a:r>
          </a:p>
          <a:p>
            <a:r>
              <a:rPr lang="pt-BR" sz="2800" dirty="0" smtClean="0">
                <a:latin typeface="Trebuchet MS" pitchFamily="34" charset="0"/>
              </a:rPr>
              <a:t> </a:t>
            </a:r>
            <a:r>
              <a:rPr lang="pt-BR" sz="2800" b="1" dirty="0" smtClean="0">
                <a:latin typeface="Trebuchet MS" pitchFamily="34" charset="0"/>
              </a:rPr>
              <a:t>Sistema tributário </a:t>
            </a:r>
            <a:r>
              <a:rPr lang="pt-BR" sz="2800" dirty="0" smtClean="0">
                <a:latin typeface="Trebuchet MS" pitchFamily="34" charset="0"/>
              </a:rPr>
              <a:t>continua a operar como instrumento do aumento da desigualdade </a:t>
            </a:r>
          </a:p>
          <a:p>
            <a:r>
              <a:rPr lang="pt-BR" sz="2800" dirty="0" smtClean="0">
                <a:latin typeface="Trebuchet MS" pitchFamily="34" charset="0"/>
              </a:rPr>
              <a:t> </a:t>
            </a:r>
            <a:r>
              <a:rPr lang="pt-BR" sz="2800" b="1" dirty="0" smtClean="0">
                <a:latin typeface="Trebuchet MS" pitchFamily="34" charset="0"/>
              </a:rPr>
              <a:t>Estrutura fundiária </a:t>
            </a:r>
            <a:r>
              <a:rPr lang="pt-BR" sz="2800" dirty="0" smtClean="0">
                <a:latin typeface="Trebuchet MS" pitchFamily="34" charset="0"/>
              </a:rPr>
              <a:t>reproduz concentração </a:t>
            </a:r>
          </a:p>
          <a:p>
            <a:r>
              <a:rPr lang="pt-BR" sz="2800" dirty="0" smtClean="0">
                <a:latin typeface="Trebuchet MS" pitchFamily="34" charset="0"/>
              </a:rPr>
              <a:t> </a:t>
            </a:r>
            <a:r>
              <a:rPr lang="pt-BR" sz="2800" b="1" dirty="0" smtClean="0">
                <a:latin typeface="Trebuchet MS" pitchFamily="34" charset="0"/>
              </a:rPr>
              <a:t>Serviços da dívida </a:t>
            </a:r>
            <a:r>
              <a:rPr lang="pt-BR" sz="2800" dirty="0" smtClean="0">
                <a:latin typeface="Trebuchet MS" pitchFamily="34" charset="0"/>
              </a:rPr>
              <a:t>transferem renda para os mais ricos </a:t>
            </a:r>
          </a:p>
          <a:p>
            <a:r>
              <a:rPr lang="pt-BR" sz="2800" b="1" dirty="0" smtClean="0">
                <a:latin typeface="Trebuchet MS" pitchFamily="34" charset="0"/>
              </a:rPr>
              <a:t>Sistema de C,T e INOVAÇÃO</a:t>
            </a:r>
            <a:r>
              <a:rPr lang="pt-BR" sz="2800" dirty="0" smtClean="0">
                <a:latin typeface="Trebuchet MS" pitchFamily="34" charset="0"/>
              </a:rPr>
              <a:t> ainda em formação com avanços importantes mas com baixo crescimento do investimento (ver China e Índia) </a:t>
            </a:r>
            <a:endParaRPr lang="pt-BR" sz="2800" dirty="0">
              <a:latin typeface="Trebuchet MS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0722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OBS: O 1</a:t>
            </a:r>
            <a:r>
              <a:rPr lang="pt-BR" sz="2800" b="1" dirty="0" smtClean="0">
                <a:solidFill>
                  <a:srgbClr val="FF0000"/>
                </a:solidFill>
                <a:latin typeface="Calibri"/>
              </a:rPr>
              <a:t>º</a:t>
            </a:r>
            <a:r>
              <a:rPr lang="pt-BR" sz="2800" b="1" dirty="0" smtClean="0">
                <a:solidFill>
                  <a:srgbClr val="FF0000"/>
                </a:solidFill>
              </a:rPr>
              <a:t> e o último têm a ver com a Universidade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00688" y="0"/>
            <a:ext cx="3643312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de cantos arredondados 2"/>
          <p:cNvSpPr>
            <a:spLocks noChangeArrowheads="1"/>
          </p:cNvSpPr>
          <p:nvPr/>
        </p:nvSpPr>
        <p:spPr bwMode="auto">
          <a:xfrm>
            <a:off x="469900" y="1189038"/>
            <a:ext cx="8174038" cy="38830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pt-BR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65540" name="Título 11"/>
          <p:cNvSpPr>
            <a:spLocks noGrp="1"/>
          </p:cNvSpPr>
          <p:nvPr>
            <p:ph type="ctrTitle" idx="4294967295"/>
          </p:nvPr>
        </p:nvSpPr>
        <p:spPr>
          <a:xfrm>
            <a:off x="428625" y="1571625"/>
            <a:ext cx="8072438" cy="2714625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2. Brasil: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Um olhar no futuro</a:t>
            </a:r>
            <a:endParaRPr lang="pt-BR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ChangeArrowheads="1"/>
          </p:cNvSpPr>
          <p:nvPr/>
        </p:nvSpPr>
        <p:spPr bwMode="auto">
          <a:xfrm>
            <a:off x="539750" y="1628775"/>
            <a:ext cx="7772400" cy="4038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  <a:ea typeface="MS Pゴシック"/>
              <a:cs typeface="MS Pゴシック"/>
            </a:endParaRPr>
          </a:p>
        </p:txBody>
      </p:sp>
      <p:sp>
        <p:nvSpPr>
          <p:cNvPr id="66563" name="Rectangle 2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085137" cy="1008063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00066"/>
                </a:solidFill>
                <a:latin typeface="Trebuchet MS" pitchFamily="34" charset="0"/>
              </a:rPr>
              <a:t>Contexto : EMERGÊNCIA DE NOVOS PARADIGMAS </a:t>
            </a:r>
          </a:p>
        </p:txBody>
      </p:sp>
      <p:sp>
        <p:nvSpPr>
          <p:cNvPr id="6656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00213"/>
            <a:ext cx="8153400" cy="4929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b="1" dirty="0" smtClean="0">
                <a:latin typeface="Trebuchet MS" pitchFamily="34" charset="0"/>
              </a:rPr>
              <a:t>NOVO CONCEITO DE DESENVOLVIMENTO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t-BR" sz="2800" b="1" dirty="0" smtClean="0">
                <a:solidFill>
                  <a:srgbClr val="000E79"/>
                </a:solidFill>
                <a:latin typeface="Trebuchet MS" pitchFamily="34" charset="0"/>
              </a:rPr>
              <a:t>	(Crise do conceito de Desenvolvimento)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t-BR" sz="2800" b="1" dirty="0" smtClean="0">
              <a:solidFill>
                <a:srgbClr val="FF66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t-BR" sz="2800" b="1" dirty="0" smtClean="0">
              <a:solidFill>
                <a:srgbClr val="FF66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800" b="1" dirty="0" smtClean="0">
                <a:latin typeface="Trebuchet MS" pitchFamily="34" charset="0"/>
              </a:rPr>
              <a:t>NOVOS PARADIGMAS TECNOLÓGICOS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t-BR" sz="2800" b="1" dirty="0" smtClean="0">
                <a:solidFill>
                  <a:srgbClr val="0000FF"/>
                </a:solidFill>
                <a:latin typeface="Trebuchet MS" pitchFamily="34" charset="0"/>
              </a:rPr>
              <a:t>	</a:t>
            </a:r>
            <a:r>
              <a:rPr lang="pt-BR" sz="2800" b="1" dirty="0" smtClean="0">
                <a:solidFill>
                  <a:srgbClr val="000E79"/>
                </a:solidFill>
                <a:latin typeface="Trebuchet MS" pitchFamily="34" charset="0"/>
              </a:rPr>
              <a:t>(Crise do fordismo </a:t>
            </a:r>
            <a:r>
              <a:rPr lang="pt-BR" sz="2800" b="1" dirty="0" smtClean="0">
                <a:solidFill>
                  <a:srgbClr val="000E79"/>
                </a:solidFill>
                <a:latin typeface="Trebuchet MS" pitchFamily="34" charset="0"/>
              </a:rPr>
              <a:t> e RCT)</a:t>
            </a:r>
            <a:endParaRPr lang="pt-BR" sz="2800" b="1" dirty="0" smtClean="0">
              <a:solidFill>
                <a:srgbClr val="FF66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t-BR" sz="2800" b="1" dirty="0" smtClean="0">
              <a:solidFill>
                <a:srgbClr val="FF66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t-BR" sz="2800" b="1" dirty="0" smtClean="0">
              <a:solidFill>
                <a:srgbClr val="FF66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800" b="1" dirty="0" smtClean="0">
                <a:latin typeface="Trebuchet MS" pitchFamily="34" charset="0"/>
              </a:rPr>
              <a:t>NOVO PADRÃO DE CONSUMO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t-BR" sz="2800" b="1" dirty="0" smtClean="0">
                <a:solidFill>
                  <a:srgbClr val="0000FF"/>
                </a:solidFill>
                <a:latin typeface="Trebuchet MS" pitchFamily="34" charset="0"/>
              </a:rPr>
              <a:t>	</a:t>
            </a:r>
            <a:r>
              <a:rPr lang="pt-BR" sz="2800" b="1" dirty="0" smtClean="0">
                <a:solidFill>
                  <a:srgbClr val="000E79"/>
                </a:solidFill>
                <a:latin typeface="Trebuchet MS" pitchFamily="34" charset="0"/>
              </a:rPr>
              <a:t>(Crise do “american way of life”)</a:t>
            </a:r>
            <a:r>
              <a:rPr lang="pt-BR" sz="2800" b="1" dirty="0" smtClean="0">
                <a:solidFill>
                  <a:srgbClr val="FF6600"/>
                </a:solidFill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t-BR" sz="2800" b="1" dirty="0" smtClean="0">
              <a:solidFill>
                <a:srgbClr val="FF66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609600" y="1676400"/>
            <a:ext cx="7772400" cy="4038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  <a:ea typeface="MS Pゴシック"/>
              <a:cs typeface="MS Pゴシック"/>
            </a:endParaRPr>
          </a:p>
        </p:txBody>
      </p:sp>
      <p:sp>
        <p:nvSpPr>
          <p:cNvPr id="6758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750" y="1989138"/>
            <a:ext cx="8104188" cy="39608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b="1" smtClean="0">
                <a:latin typeface="Trebuchet MS" pitchFamily="34" charset="0"/>
              </a:rPr>
              <a:t>NOVO PADRÃO ENERGÉTICO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t-BR" sz="2800" smtClean="0">
                <a:solidFill>
                  <a:srgbClr val="000E79"/>
                </a:solidFill>
                <a:latin typeface="Trebuchet MS" pitchFamily="34" charset="0"/>
              </a:rPr>
              <a:t>    </a:t>
            </a:r>
            <a:r>
              <a:rPr lang="pt-BR" sz="2800" b="1" smtClean="0">
                <a:solidFill>
                  <a:srgbClr val="000E79"/>
                </a:solidFill>
                <a:latin typeface="Trebuchet MS" pitchFamily="34" charset="0"/>
              </a:rPr>
              <a:t>(Crise do petróleo)</a:t>
            </a:r>
            <a:r>
              <a:rPr lang="pt-BR" sz="2800" b="1" smtClean="0">
                <a:solidFill>
                  <a:srgbClr val="FF6600"/>
                </a:solidFill>
                <a:latin typeface="Trebuchet MS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t-BR" sz="2800" b="1" smtClean="0">
              <a:solidFill>
                <a:srgbClr val="FF66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800" b="1" smtClean="0">
                <a:latin typeface="Trebuchet MS" pitchFamily="34" charset="0"/>
              </a:rPr>
              <a:t>NOVA GEOPOLÍTICA: </a:t>
            </a:r>
            <a:br>
              <a:rPr lang="pt-BR" sz="2800" b="1" smtClean="0">
                <a:latin typeface="Trebuchet MS" pitchFamily="34" charset="0"/>
              </a:rPr>
            </a:br>
            <a:r>
              <a:rPr lang="pt-BR" sz="2800" b="1" smtClean="0">
                <a:latin typeface="Trebuchet MS" pitchFamily="34" charset="0"/>
              </a:rPr>
              <a:t>MUNDO MAIS MULTI-POLAR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t-BR" sz="2800" b="1" smtClean="0">
                <a:solidFill>
                  <a:srgbClr val="000E79"/>
                </a:solidFill>
                <a:latin typeface="Trebuchet MS" pitchFamily="34" charset="0"/>
              </a:rPr>
              <a:t>    (Crise da hegemonia americana)</a:t>
            </a:r>
            <a:endParaRPr lang="pt-BR" sz="2800" b="1" smtClean="0">
              <a:solidFill>
                <a:srgbClr val="FF66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pt-BR" sz="2800" b="1" smtClean="0">
              <a:solidFill>
                <a:srgbClr val="FF6600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pt-BR" sz="2800" b="1" smtClean="0">
                <a:latin typeface="Trebuchet MS" pitchFamily="34" charset="0"/>
              </a:rPr>
              <a:t>QUEBRA DA ONDA LIBERAL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pt-BR" sz="2800" b="1" smtClean="0">
                <a:solidFill>
                  <a:srgbClr val="000E79"/>
                </a:solidFill>
                <a:latin typeface="Trebuchet MS" pitchFamily="34" charset="0"/>
              </a:rPr>
              <a:t>    (Crise da visão apologética do mercado)</a:t>
            </a:r>
            <a:endParaRPr lang="pt-BR" sz="2800" b="1" smtClean="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500042"/>
            <a:ext cx="8085137" cy="1008063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00066"/>
                </a:solidFill>
                <a:latin typeface="Trebuchet MS" pitchFamily="34" charset="0"/>
              </a:rPr>
              <a:t>Contexto : EMERGÊNCIA DE NOVOS PARADIGMAS 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609600" y="1676400"/>
            <a:ext cx="7772400" cy="4038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  <a:ea typeface="MS Pゴシック"/>
              <a:cs typeface="MS Pゴシック"/>
            </a:endParaRPr>
          </a:p>
        </p:txBody>
      </p:sp>
      <p:sp>
        <p:nvSpPr>
          <p:cNvPr id="686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67544" y="2564904"/>
            <a:ext cx="8351837" cy="3024162"/>
          </a:xfrm>
        </p:spPr>
        <p:txBody>
          <a:bodyPr/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pt-BR" sz="2800" b="1" dirty="0" smtClean="0">
                <a:latin typeface="Trebuchet MS" pitchFamily="34" charset="0"/>
              </a:rPr>
              <a:t> </a:t>
            </a:r>
            <a:r>
              <a:rPr lang="pt-BR" sz="2800" b="1" dirty="0" smtClean="0">
                <a:solidFill>
                  <a:srgbClr val="1F497D"/>
                </a:solidFill>
                <a:latin typeface="Trebuchet MS" pitchFamily="34" charset="0"/>
              </a:rPr>
              <a:t>SOCIEDADE DO CONHECIMENTO</a:t>
            </a:r>
            <a:r>
              <a:rPr lang="pt-BR" sz="2800" b="1" dirty="0" smtClean="0">
                <a:latin typeface="Trebuchet MS" pitchFamily="34" charset="0"/>
              </a:rPr>
              <a:t> marcará o século </a:t>
            </a:r>
            <a:r>
              <a:rPr lang="pt-BR" sz="2800" b="1" dirty="0" smtClean="0">
                <a:latin typeface="Trebuchet MS" pitchFamily="34" charset="0"/>
              </a:rPr>
              <a:t>XXI</a:t>
            </a:r>
            <a:endParaRPr lang="pt-BR" sz="2800" b="1" dirty="0" smtClean="0">
              <a:latin typeface="Trebuchet MS" pitchFamily="34" charset="0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pt-BR" sz="2800" b="1" dirty="0" smtClean="0">
                <a:latin typeface="Trebuchet MS" pitchFamily="34" charset="0"/>
              </a:rPr>
              <a:t>Nela, se AMPLIA 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pt-BR" sz="2800" b="1" dirty="0" smtClean="0">
                <a:latin typeface="Trebuchet MS" pitchFamily="34" charset="0"/>
              </a:rPr>
              <a:t>a IMPORTÂNCIA DA EDUCAÇÃO e da CAPACIDADE DE INOVAR  </a:t>
            </a:r>
            <a:endParaRPr lang="pt-BR" sz="2800" b="1" dirty="0" smtClean="0">
              <a:solidFill>
                <a:srgbClr val="FF6600"/>
              </a:solidFill>
              <a:latin typeface="Trebuchet MS" pitchFamily="34" charset="0"/>
            </a:endParaRPr>
          </a:p>
        </p:txBody>
      </p:sp>
      <p:sp>
        <p:nvSpPr>
          <p:cNvPr id="68612" name="Rectangle 2"/>
          <p:cNvSpPr>
            <a:spLocks/>
          </p:cNvSpPr>
          <p:nvPr/>
        </p:nvSpPr>
        <p:spPr bwMode="auto">
          <a:xfrm>
            <a:off x="914400" y="836613"/>
            <a:ext cx="7761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rgbClr val="000066"/>
                </a:solidFill>
                <a:latin typeface="Trebuchet MS" pitchFamily="34" charset="0"/>
                <a:ea typeface="MS Pゴシック"/>
                <a:cs typeface="MS Pゴシック"/>
              </a:rPr>
              <a:t>UMA MUDANÇA FUNDAMENTAL</a:t>
            </a:r>
            <a:endParaRPr lang="pt-BR" sz="3200" b="1">
              <a:solidFill>
                <a:srgbClr val="000066"/>
              </a:solidFill>
              <a:latin typeface="Trebuchet MS" pitchFamily="34" charset="0"/>
              <a:ea typeface="MS Pゴシック"/>
              <a:cs typeface="MS Pゴシック"/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ChangeArrowheads="1"/>
          </p:cNvSpPr>
          <p:nvPr/>
        </p:nvSpPr>
        <p:spPr bwMode="auto">
          <a:xfrm>
            <a:off x="395288" y="1773238"/>
            <a:ext cx="8532812" cy="3352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  <a:ea typeface="MS Pゴシック"/>
              <a:cs typeface="MS Pゴシック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928688"/>
            <a:ext cx="7859712" cy="346075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rgbClr val="000E79"/>
                </a:solidFill>
                <a:latin typeface="Trebuchet MS" pitchFamily="34" charset="0"/>
              </a:rPr>
              <a:t>DIFERENCIAIS DO PAÍS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785938"/>
            <a:ext cx="8362950" cy="4205287"/>
          </a:xfrm>
        </p:spPr>
        <p:txBody>
          <a:bodyPr/>
          <a:lstStyle/>
          <a:p>
            <a:r>
              <a:rPr lang="pt-BR" sz="2400" b="1" smtClean="0">
                <a:latin typeface="Trebuchet MS" pitchFamily="34" charset="0"/>
              </a:rPr>
              <a:t>MERCADO INTERNO AMPLO e INTEGRADO</a:t>
            </a:r>
          </a:p>
          <a:p>
            <a:r>
              <a:rPr lang="pt-BR" sz="2400" b="1" smtClean="0">
                <a:latin typeface="Trebuchet MS" pitchFamily="34" charset="0"/>
              </a:rPr>
              <a:t>BASE INDUSTRIAL GRANDE, MODERNA E DIVERSIFICADA (aviões, celulares, pisos, automóveis, produtos siderúrgicos, minérios, moda....) </a:t>
            </a:r>
          </a:p>
          <a:p>
            <a:r>
              <a:rPr lang="pt-BR" sz="2400" b="1" smtClean="0">
                <a:latin typeface="Trebuchet MS" pitchFamily="34" charset="0"/>
              </a:rPr>
              <a:t>SISTEMA FINANCEIRO AMPLO, BEM ESTRUTURADO, MODERNO, SÓLIDO </a:t>
            </a:r>
          </a:p>
          <a:p>
            <a:r>
              <a:rPr lang="pt-BR" sz="2400" b="1" smtClean="0">
                <a:latin typeface="Trebuchet MS" pitchFamily="34" charset="0"/>
              </a:rPr>
              <a:t> BASE MODERNA DE SERVIÇOS ESPECIALIZADOS 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2285984" y="5143512"/>
            <a:ext cx="6088091" cy="120032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pt-BR" sz="2400" b="1" dirty="0">
                <a:solidFill>
                  <a:srgbClr val="000E79"/>
                </a:solidFill>
                <a:latin typeface="Trebuchet MS" pitchFamily="34" charset="0"/>
                <a:ea typeface="MS Pゴシック"/>
                <a:cs typeface="MS Pゴシック"/>
              </a:rPr>
              <a:t>POTENCIAL para desenvolvimento </a:t>
            </a:r>
            <a:r>
              <a:rPr lang="pt-BR" sz="2400" b="1" dirty="0" smtClean="0">
                <a:solidFill>
                  <a:srgbClr val="000E79"/>
                </a:solidFill>
                <a:latin typeface="Trebuchet MS" pitchFamily="34" charset="0"/>
                <a:ea typeface="MS Pゴシック"/>
                <a:cs typeface="MS Pゴシック"/>
              </a:rPr>
              <a:t>URBANO-INDUSTRIAL, mas AMEAÇA EM SETORES DE MAIOR VALOR AGREGADO </a:t>
            </a:r>
            <a:endParaRPr lang="pt-BR" sz="2400" b="1" dirty="0">
              <a:solidFill>
                <a:srgbClr val="000E79"/>
              </a:solidFill>
              <a:latin typeface="Trebuchet MS" pitchFamily="34" charset="0"/>
              <a:ea typeface="MS Pゴシック"/>
              <a:cs typeface="MS Pゴシック"/>
            </a:endParaRPr>
          </a:p>
        </p:txBody>
      </p:sp>
      <p:sp>
        <p:nvSpPr>
          <p:cNvPr id="69638" name="Título 1"/>
          <p:cNvSpPr>
            <a:spLocks/>
          </p:cNvSpPr>
          <p:nvPr/>
        </p:nvSpPr>
        <p:spPr bwMode="auto">
          <a:xfrm>
            <a:off x="0" y="188913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000" b="1">
                <a:solidFill>
                  <a:schemeClr val="tx2"/>
                </a:solidFill>
                <a:latin typeface="Verdana" pitchFamily="34" charset="0"/>
              </a:rPr>
              <a:t>BRASIL: SÉCULO XXI num novo patamar</a:t>
            </a:r>
            <a:r>
              <a:rPr lang="pt-BR" sz="1700" b="1">
                <a:solidFill>
                  <a:schemeClr val="tx2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9639" name="AutoShape 9"/>
          <p:cNvSpPr>
            <a:spLocks noChangeArrowheads="1"/>
          </p:cNvSpPr>
          <p:nvPr/>
        </p:nvSpPr>
        <p:spPr bwMode="auto">
          <a:xfrm rot="5400000">
            <a:off x="611982" y="4796631"/>
            <a:ext cx="1511300" cy="15128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3929090" cy="1000125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Roteiro</a:t>
            </a:r>
            <a:endParaRPr lang="pt-BR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14282" y="2928934"/>
            <a:ext cx="8643998" cy="571504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14312" y="4071938"/>
            <a:ext cx="8643967" cy="500062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14313" y="5143500"/>
            <a:ext cx="8715375" cy="428625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705" name="CaixaDeTexto 9"/>
          <p:cNvSpPr txBox="1">
            <a:spLocks noChangeArrowheads="1"/>
          </p:cNvSpPr>
          <p:nvPr/>
        </p:nvSpPr>
        <p:spPr bwMode="auto">
          <a:xfrm>
            <a:off x="214282" y="2928934"/>
            <a:ext cx="7929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/>
              <a:t>1</a:t>
            </a:r>
            <a:r>
              <a:rPr lang="pt-BR" sz="2800" b="1" dirty="0" smtClean="0"/>
              <a:t>. Brasil : heranças e tendências as recentes </a:t>
            </a:r>
            <a:endParaRPr lang="pt-BR" sz="2800" b="1" dirty="0"/>
          </a:p>
        </p:txBody>
      </p:sp>
      <p:sp>
        <p:nvSpPr>
          <p:cNvPr id="29706" name="CaixaDeTexto 10"/>
          <p:cNvSpPr txBox="1">
            <a:spLocks noChangeArrowheads="1"/>
          </p:cNvSpPr>
          <p:nvPr/>
        </p:nvSpPr>
        <p:spPr bwMode="auto">
          <a:xfrm>
            <a:off x="214313" y="4071938"/>
            <a:ext cx="8643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/>
              <a:t>2</a:t>
            </a:r>
            <a:r>
              <a:rPr lang="pt-BR" sz="2800" b="1" dirty="0" smtClean="0"/>
              <a:t>. Brasil: </a:t>
            </a:r>
            <a:r>
              <a:rPr lang="pt-BR" sz="2800" b="1" dirty="0"/>
              <a:t>olhando para o futuro </a:t>
            </a:r>
            <a:r>
              <a:rPr lang="pt-BR" sz="2800" b="1" dirty="0" smtClean="0"/>
              <a:t>  </a:t>
            </a:r>
            <a:endParaRPr lang="pt-BR" sz="2800" b="1" dirty="0"/>
          </a:p>
        </p:txBody>
      </p:sp>
      <p:sp>
        <p:nvSpPr>
          <p:cNvPr id="29707" name="CaixaDeTexto 11"/>
          <p:cNvSpPr txBox="1">
            <a:spLocks noChangeArrowheads="1"/>
          </p:cNvSpPr>
          <p:nvPr/>
        </p:nvSpPr>
        <p:spPr bwMode="auto">
          <a:xfrm>
            <a:off x="214313" y="5072063"/>
            <a:ext cx="8929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/>
              <a:t>3</a:t>
            </a:r>
            <a:r>
              <a:rPr lang="pt-BR" sz="2800" b="1" dirty="0" smtClean="0"/>
              <a:t>. </a:t>
            </a:r>
            <a:r>
              <a:rPr lang="pt-BR" sz="2800" b="1" dirty="0" smtClean="0"/>
              <a:t>As Universidades </a:t>
            </a:r>
            <a:r>
              <a:rPr lang="pt-BR" sz="2800" b="1" dirty="0" smtClean="0"/>
              <a:t>e seu papel</a:t>
            </a:r>
            <a:endParaRPr lang="pt-BR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ChangeArrowheads="1"/>
          </p:cNvSpPr>
          <p:nvPr/>
        </p:nvSpPr>
        <p:spPr bwMode="auto">
          <a:xfrm>
            <a:off x="609600" y="1524000"/>
            <a:ext cx="7848600" cy="3352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sz="2400">
              <a:latin typeface="Times New Roman" pitchFamily="18" charset="0"/>
              <a:ea typeface="MS Pゴシック"/>
              <a:cs typeface="MS Pゴシック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417513"/>
          </a:xfrm>
        </p:spPr>
        <p:txBody>
          <a:bodyPr/>
          <a:lstStyle/>
          <a:p>
            <a:pPr algn="l"/>
            <a:r>
              <a:rPr lang="pt-BR" sz="2400" b="1" dirty="0" smtClean="0">
                <a:solidFill>
                  <a:srgbClr val="000E79"/>
                </a:solidFill>
                <a:latin typeface="Trebuchet MS" pitchFamily="34" charset="0"/>
              </a:rPr>
              <a:t>DIFERENCIAIS DO  BRASIL RURAL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56792"/>
            <a:ext cx="8131175" cy="405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b="1" u="sng" dirty="0" smtClean="0">
                <a:latin typeface="Trebuchet MS" pitchFamily="34" charset="0"/>
              </a:rPr>
              <a:t>POTENCIAL </a:t>
            </a:r>
            <a:r>
              <a:rPr lang="pt-BR" sz="2400" b="1" u="sng" dirty="0" smtClean="0">
                <a:latin typeface="Trebuchet MS" pitchFamily="34" charset="0"/>
              </a:rPr>
              <a:t> para produzir  ENERGIA 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 </a:t>
            </a:r>
            <a:r>
              <a:rPr lang="pt-BR" sz="2000" b="1" dirty="0" smtClean="0">
                <a:latin typeface="Trebuchet MS" pitchFamily="34" charset="0"/>
              </a:rPr>
              <a:t>MATRIZ ENERGÉTICA DIVERSIFICADA  E GRANDE</a:t>
            </a:r>
            <a:br>
              <a:rPr lang="pt-BR" sz="2000" b="1" dirty="0" smtClean="0">
                <a:latin typeface="Trebuchet MS" pitchFamily="34" charset="0"/>
              </a:rPr>
            </a:br>
            <a:r>
              <a:rPr lang="pt-BR" sz="2000" b="1" dirty="0" smtClean="0">
                <a:latin typeface="Trebuchet MS" pitchFamily="34" charset="0"/>
              </a:rPr>
              <a:t>POTENCIAL PARA </a:t>
            </a:r>
            <a:r>
              <a:rPr lang="pt-BR" sz="2000" b="1" dirty="0" smtClean="0">
                <a:latin typeface="Trebuchet MS" pitchFamily="34" charset="0"/>
              </a:rPr>
              <a:t>PRODUZIR </a:t>
            </a:r>
            <a:r>
              <a:rPr lang="pt-BR" sz="2000" b="1" dirty="0" smtClean="0">
                <a:latin typeface="Trebuchet MS" pitchFamily="34" charset="0"/>
              </a:rPr>
              <a:t> </a:t>
            </a:r>
            <a:r>
              <a:rPr lang="pt-BR" sz="2000" b="1" dirty="0" smtClean="0">
                <a:latin typeface="Trebuchet MS" pitchFamily="34" charset="0"/>
              </a:rPr>
              <a:t>ENERGIA RENOVÁVEL ( ao lado de </a:t>
            </a:r>
            <a:r>
              <a:rPr lang="pt-BR" sz="2000" b="1" dirty="0" err="1" smtClean="0">
                <a:latin typeface="Trebuchet MS" pitchFamily="34" charset="0"/>
              </a:rPr>
              <a:t>P&amp;G</a:t>
            </a:r>
            <a:r>
              <a:rPr lang="pt-BR" sz="2000" b="1" dirty="0" smtClean="0">
                <a:latin typeface="Trebuchet MS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pt-BR" sz="2400" b="1" u="sng" dirty="0" smtClean="0">
                <a:latin typeface="Trebuchet MS" pitchFamily="34" charset="0"/>
              </a:rPr>
              <a:t> POTENCIAL  para fornecer ALIMENTOS</a:t>
            </a:r>
            <a:endParaRPr lang="pt-BR" sz="2400" b="1" u="sng" dirty="0" smtClean="0">
              <a:latin typeface="Trebuchet MS" pitchFamily="34" charset="0"/>
            </a:endParaRPr>
          </a:p>
          <a:p>
            <a:pPr lvl="1">
              <a:lnSpc>
                <a:spcPct val="90000"/>
              </a:lnSpc>
            </a:pPr>
            <a:r>
              <a:rPr lang="pt-BR" sz="2000" b="1" dirty="0" smtClean="0">
                <a:latin typeface="Trebuchet MS" pitchFamily="34" charset="0"/>
              </a:rPr>
              <a:t> ELEVADA DISPONIBILIDDE DE ÁGUA</a:t>
            </a:r>
          </a:p>
          <a:p>
            <a:pPr lvl="1">
              <a:lnSpc>
                <a:spcPct val="90000"/>
              </a:lnSpc>
            </a:pPr>
            <a:r>
              <a:rPr lang="pt-BR" sz="2000" b="1" dirty="0" smtClean="0">
                <a:latin typeface="Trebuchet MS" pitchFamily="34" charset="0"/>
              </a:rPr>
              <a:t> CERCA DE 100 milhões de ha de TERRAS FÉRTEIS </a:t>
            </a:r>
            <a:br>
              <a:rPr lang="pt-BR" sz="2000" b="1" dirty="0" smtClean="0">
                <a:latin typeface="Trebuchet MS" pitchFamily="34" charset="0"/>
              </a:rPr>
            </a:br>
            <a:r>
              <a:rPr lang="pt-BR" sz="2000" b="1" dirty="0" smtClean="0">
                <a:latin typeface="Trebuchet MS" pitchFamily="34" charset="0"/>
              </a:rPr>
              <a:t>(40% a mais do estoque atual) </a:t>
            </a:r>
          </a:p>
          <a:p>
            <a:pPr lvl="1">
              <a:lnSpc>
                <a:spcPct val="90000"/>
              </a:lnSpc>
            </a:pPr>
            <a:r>
              <a:rPr lang="pt-BR" sz="2000" b="1" dirty="0" smtClean="0">
                <a:latin typeface="Trebuchet MS" pitchFamily="34" charset="0"/>
              </a:rPr>
              <a:t>COMPETITIVO em: GRÃOS, CARNES (bovina, </a:t>
            </a:r>
            <a:r>
              <a:rPr lang="pt-BR" sz="2000" b="1" dirty="0" smtClean="0">
                <a:latin typeface="Trebuchet MS" pitchFamily="34" charset="0"/>
              </a:rPr>
              <a:t>suína </a:t>
            </a:r>
            <a:r>
              <a:rPr lang="pt-BR" sz="2000" b="1" dirty="0" smtClean="0">
                <a:latin typeface="Trebuchet MS" pitchFamily="34" charset="0"/>
              </a:rPr>
              <a:t>e frangos),AÇUCAR, CAFÉ, FRUTAS ....</a:t>
            </a:r>
          </a:p>
          <a:p>
            <a:pPr lvl="1">
              <a:lnSpc>
                <a:spcPct val="90000"/>
              </a:lnSpc>
            </a:pPr>
            <a:r>
              <a:rPr lang="pt-BR" sz="2000" b="1" dirty="0" smtClean="0">
                <a:latin typeface="Trebuchet MS" pitchFamily="34" charset="0"/>
              </a:rPr>
              <a:t> COMBINA MELHOR O AGRONEGÓCIO PATRONAL e a AGRICULTURA DE BASE FAMILIAR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pt-BR" sz="2400" b="1" dirty="0" smtClean="0">
              <a:latin typeface="Trebuchet MS" pitchFamily="34" charset="0"/>
            </a:endParaRPr>
          </a:p>
        </p:txBody>
      </p:sp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1692275" y="5529263"/>
            <a:ext cx="7200900" cy="83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0E79"/>
                </a:solidFill>
              </a:rPr>
              <a:t>POTENCIAL AGROINDUSTRIAL e ENERGÉTICO  (num cenário de demanda crescente)</a:t>
            </a:r>
            <a:r>
              <a:rPr lang="pt-BR" sz="2400" b="1">
                <a:solidFill>
                  <a:srgbClr val="0000FF"/>
                </a:solidFill>
              </a:rPr>
              <a:t> </a:t>
            </a:r>
            <a:endParaRPr lang="pt-BR" sz="2400"/>
          </a:p>
        </p:txBody>
      </p:sp>
      <p:sp>
        <p:nvSpPr>
          <p:cNvPr id="70663" name="Título 1"/>
          <p:cNvSpPr>
            <a:spLocks/>
          </p:cNvSpPr>
          <p:nvPr/>
        </p:nvSpPr>
        <p:spPr bwMode="auto">
          <a:xfrm>
            <a:off x="0" y="188913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pt-BR" sz="2000" b="1">
                <a:solidFill>
                  <a:schemeClr val="tx2"/>
                </a:solidFill>
                <a:latin typeface="Verdana" pitchFamily="34" charset="0"/>
              </a:rPr>
              <a:t>BRASIL: SÉCULO XXI com novas oportunidades</a:t>
            </a:r>
            <a:endParaRPr lang="pt-BR" sz="1700" b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70664" name="AutoShape 10"/>
          <p:cNvSpPr>
            <a:spLocks noChangeArrowheads="1"/>
          </p:cNvSpPr>
          <p:nvPr/>
        </p:nvSpPr>
        <p:spPr bwMode="auto">
          <a:xfrm rot="5400000">
            <a:off x="538957" y="5374481"/>
            <a:ext cx="1223962" cy="790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285750"/>
            <a:ext cx="8605837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SÍNTESE : BRASIL </a:t>
            </a:r>
            <a:r>
              <a:rPr lang="pt-BR" sz="3200" b="1" dirty="0" smtClean="0">
                <a:solidFill>
                  <a:schemeClr val="tx2"/>
                </a:solidFill>
              </a:rPr>
              <a:t>está diante  de novo momento estratégico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1571625"/>
            <a:ext cx="8429625" cy="5000625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Ambiente mundial favorável aos </a:t>
            </a:r>
            <a:r>
              <a:rPr lang="pt-BR" b="1" dirty="0" smtClean="0">
                <a:latin typeface="Calibri" pitchFamily="34" charset="0"/>
              </a:rPr>
              <a:t>países em desenvolvimento </a:t>
            </a:r>
            <a:r>
              <a:rPr lang="pt-BR" dirty="0" smtClean="0">
                <a:latin typeface="Calibri" pitchFamily="34" charset="0"/>
              </a:rPr>
              <a:t>( especialmente  BRIC)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Será </a:t>
            </a:r>
            <a:r>
              <a:rPr lang="pt-BR" b="1" dirty="0" smtClean="0">
                <a:latin typeface="Calibri" pitchFamily="34" charset="0"/>
              </a:rPr>
              <a:t>ator relevante </a:t>
            </a:r>
            <a:r>
              <a:rPr lang="pt-BR" dirty="0" smtClean="0">
                <a:latin typeface="Calibri" pitchFamily="34" charset="0"/>
              </a:rPr>
              <a:t>no final da era do </a:t>
            </a:r>
            <a:r>
              <a:rPr lang="pt-BR" b="1" dirty="0" smtClean="0">
                <a:latin typeface="Calibri" pitchFamily="34" charset="0"/>
              </a:rPr>
              <a:t>petróleo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É </a:t>
            </a:r>
            <a:r>
              <a:rPr lang="pt-BR" b="1" dirty="0" smtClean="0">
                <a:latin typeface="Calibri" pitchFamily="34" charset="0"/>
              </a:rPr>
              <a:t>fronteira de recursos </a:t>
            </a:r>
            <a:r>
              <a:rPr lang="pt-BR" dirty="0" smtClean="0">
                <a:latin typeface="Calibri" pitchFamily="34" charset="0"/>
              </a:rPr>
              <a:t>para produção de novas formas de energia, para suprir parte da demanda mundial de alimentos, para liderar novas formas de aproveitamento das reservas de biodiversidade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Pode disputar </a:t>
            </a:r>
            <a:r>
              <a:rPr lang="pt-BR" b="1" dirty="0" smtClean="0">
                <a:latin typeface="Calibri" pitchFamily="34" charset="0"/>
              </a:rPr>
              <a:t>novos segmentos  produtivos </a:t>
            </a:r>
            <a:r>
              <a:rPr lang="pt-BR" dirty="0" smtClean="0">
                <a:latin typeface="Calibri" pitchFamily="34" charset="0"/>
              </a:rPr>
              <a:t>baseados em conhecimento avançado 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Está numa fase de </a:t>
            </a:r>
            <a:r>
              <a:rPr lang="pt-BR" b="1" dirty="0" smtClean="0">
                <a:latin typeface="Calibri" pitchFamily="34" charset="0"/>
              </a:rPr>
              <a:t>consolidação </a:t>
            </a:r>
            <a:r>
              <a:rPr lang="pt-BR" b="1" dirty="0" smtClean="0">
                <a:latin typeface="Calibri" pitchFamily="34" charset="0"/>
              </a:rPr>
              <a:t>democrática               </a:t>
            </a:r>
            <a:r>
              <a:rPr lang="pt-BR" dirty="0" smtClean="0">
                <a:latin typeface="Calibri" pitchFamily="34" charset="0"/>
              </a:rPr>
              <a:t>( precisa considerar a demanda das  classes populares e uma delas é </a:t>
            </a:r>
            <a:r>
              <a:rPr lang="pt-BR" dirty="0" smtClean="0">
                <a:solidFill>
                  <a:srgbClr val="FF0000"/>
                </a:solidFill>
                <a:latin typeface="Calibri" pitchFamily="34" charset="0"/>
              </a:rPr>
              <a:t>educação superior</a:t>
            </a:r>
            <a:r>
              <a:rPr lang="pt-BR" dirty="0" smtClean="0">
                <a:latin typeface="Calibri" pitchFamily="34" charset="0"/>
              </a:rPr>
              <a:t>) 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00688" y="0"/>
            <a:ext cx="3643312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de cantos arredondados 2"/>
          <p:cNvSpPr>
            <a:spLocks noChangeArrowheads="1"/>
          </p:cNvSpPr>
          <p:nvPr/>
        </p:nvSpPr>
        <p:spPr bwMode="auto">
          <a:xfrm>
            <a:off x="611188" y="765175"/>
            <a:ext cx="8174037" cy="38830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pt-BR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74756" name="Título 11"/>
          <p:cNvSpPr>
            <a:spLocks noGrp="1"/>
          </p:cNvSpPr>
          <p:nvPr>
            <p:ph type="ctrTitle" idx="4294967295"/>
          </p:nvPr>
        </p:nvSpPr>
        <p:spPr>
          <a:xfrm>
            <a:off x="684213" y="1628775"/>
            <a:ext cx="8072437" cy="2714625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3. UNIVERSIDADES e seu papel </a:t>
            </a:r>
            <a:endParaRPr lang="pt-BR" b="1" dirty="0" smtClean="0">
              <a:solidFill>
                <a:schemeClr val="bg1"/>
              </a:solidFill>
            </a:endParaRPr>
          </a:p>
        </p:txBody>
      </p:sp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724400"/>
            <a:ext cx="273685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724400"/>
            <a:ext cx="26638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4724400"/>
            <a:ext cx="273685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BR: ampliação do </a:t>
            </a:r>
            <a:r>
              <a:rPr lang="pt-BR" sz="3200" b="1" dirty="0" smtClean="0">
                <a:solidFill>
                  <a:schemeClr val="tx2"/>
                </a:solidFill>
              </a:rPr>
              <a:t>acesso ao </a:t>
            </a:r>
            <a:br>
              <a:rPr lang="pt-BR" sz="3200" b="1" dirty="0" smtClean="0">
                <a:solidFill>
                  <a:schemeClr val="tx2"/>
                </a:solidFill>
              </a:rPr>
            </a:br>
            <a:r>
              <a:rPr lang="pt-BR" sz="3200" b="1" dirty="0" smtClean="0">
                <a:solidFill>
                  <a:schemeClr val="tx2"/>
                </a:solidFill>
              </a:rPr>
              <a:t>Ensino </a:t>
            </a:r>
            <a:r>
              <a:rPr lang="pt-BR" sz="3200" b="1" dirty="0" smtClean="0">
                <a:solidFill>
                  <a:schemeClr val="tx2"/>
                </a:solidFill>
              </a:rPr>
              <a:t>Superior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72488" cy="485298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t-BR" dirty="0" smtClean="0"/>
              <a:t> </a:t>
            </a:r>
            <a:endParaRPr lang="pt-BR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12924"/>
            <a:ext cx="6984776" cy="46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ta para a esquerda 7"/>
          <p:cNvSpPr/>
          <p:nvPr/>
        </p:nvSpPr>
        <p:spPr>
          <a:xfrm>
            <a:off x="8100392" y="4149080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8100392" y="4509120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esquerda 9"/>
          <p:cNvSpPr/>
          <p:nvPr/>
        </p:nvSpPr>
        <p:spPr>
          <a:xfrm>
            <a:off x="8100392" y="5661248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BR: ampliação </a:t>
            </a:r>
            <a:r>
              <a:rPr lang="pt-BR" sz="3200" b="1" dirty="0" smtClean="0">
                <a:solidFill>
                  <a:schemeClr val="tx2"/>
                </a:solidFill>
              </a:rPr>
              <a:t>das matriculas  e desigualdade regional</a:t>
            </a:r>
            <a:endParaRPr lang="pt-BR" sz="3200" b="1" dirty="0" smtClean="0">
              <a:solidFill>
                <a:schemeClr val="tx2"/>
              </a:solidFill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72488" cy="485298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t-BR" dirty="0" smtClean="0"/>
              <a:t> </a:t>
            </a:r>
            <a:endParaRPr lang="pt-BR" sz="2800" dirty="0" smtClean="0"/>
          </a:p>
        </p:txBody>
      </p:sp>
      <p:sp>
        <p:nvSpPr>
          <p:cNvPr id="8" name="Seta para a esquerda 7"/>
          <p:cNvSpPr/>
          <p:nvPr/>
        </p:nvSpPr>
        <p:spPr>
          <a:xfrm>
            <a:off x="8100392" y="4293096"/>
            <a:ext cx="216024" cy="2880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8100392" y="4653136"/>
            <a:ext cx="216024" cy="28803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827585" y="1624628"/>
          <a:ext cx="7200799" cy="4900715"/>
        </p:xfrm>
        <a:graphic>
          <a:graphicData uri="http://schemas.openxmlformats.org/drawingml/2006/table">
            <a:tbl>
              <a:tblPr/>
              <a:tblGrid>
                <a:gridCol w="1485014"/>
                <a:gridCol w="1067487"/>
                <a:gridCol w="1067487"/>
                <a:gridCol w="1108024"/>
                <a:gridCol w="1108024"/>
                <a:gridCol w="689138"/>
                <a:gridCol w="675625"/>
              </a:tblGrid>
              <a:tr h="3317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Brasil e Grandes Regiões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7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Matrículas no ensino superior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 e 2010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geográfica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Matrículas ¹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População de 18 a 24 anos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Taxa de escolarização bruta ²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17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8725" marR="8725" marT="87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7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2.695.927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6.379.299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27.056.637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27.250.431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23,4%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3317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Norte</a:t>
                      </a:r>
                    </a:p>
                  </a:txBody>
                  <a:tcPr marL="78527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115.058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413.455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2.199.883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2.510.843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16,5%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Nordeste</a:t>
                      </a:r>
                    </a:p>
                  </a:txBody>
                  <a:tcPr marL="78527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414.308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1.136.148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7.951.766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8.050.109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14,1%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Sudeste</a:t>
                      </a:r>
                    </a:p>
                  </a:txBody>
                  <a:tcPr marL="78527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1.398.309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2.953.504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11.251.863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10.908.710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Sul</a:t>
                      </a:r>
                    </a:p>
                  </a:txBody>
                  <a:tcPr marL="78527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542.435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1.291.021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3.706.678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3.726.471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34,6%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Centro-Oeste</a:t>
                      </a:r>
                    </a:p>
                  </a:txBody>
                  <a:tcPr marL="78527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225.817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585.171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1.946.447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2.054.298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28,5%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8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Fonte: Inep/MEC e Censo Demográfico/IBGE. Elaboração: CEPLAN.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280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Nota: (1) Inclui matrículas do ensino presencial e à distância; (2) Compara o total de matrículas de determinado 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28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nível de ensino com a população na faixa etária teoricamente adequada a esse nível.</a:t>
                      </a: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25" marR="8725" marT="87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485800"/>
            <a:ext cx="8640960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BR: </a:t>
            </a:r>
            <a:r>
              <a:rPr lang="pt-BR" sz="3200" b="1" dirty="0" smtClean="0">
                <a:solidFill>
                  <a:schemeClr val="tx2"/>
                </a:solidFill>
              </a:rPr>
              <a:t>predomínio do Ensino Superior privado nas regiões mais ricas </a:t>
            </a:r>
            <a:endParaRPr lang="pt-BR" sz="3200" b="1" dirty="0" smtClean="0">
              <a:solidFill>
                <a:schemeClr val="tx2"/>
              </a:solidFill>
            </a:endParaRP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72488" cy="4852988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pt-BR" dirty="0" smtClean="0"/>
              <a:t> </a:t>
            </a:r>
            <a:endParaRPr lang="pt-BR" sz="2800" dirty="0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93900"/>
            <a:ext cx="6912768" cy="40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eta para a esquerda 11"/>
          <p:cNvSpPr/>
          <p:nvPr/>
        </p:nvSpPr>
        <p:spPr>
          <a:xfrm>
            <a:off x="8028384" y="4653136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12"/>
          <p:cNvSpPr/>
          <p:nvPr/>
        </p:nvSpPr>
        <p:spPr>
          <a:xfrm>
            <a:off x="8028384" y="5013176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esquerda 13"/>
          <p:cNvSpPr/>
          <p:nvPr/>
        </p:nvSpPr>
        <p:spPr>
          <a:xfrm>
            <a:off x="8028384" y="3573016"/>
            <a:ext cx="21602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Quadro 14"/>
          <p:cNvSpPr/>
          <p:nvPr/>
        </p:nvSpPr>
        <p:spPr>
          <a:xfrm>
            <a:off x="3779912" y="3861048"/>
            <a:ext cx="648072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Quadro 15"/>
          <p:cNvSpPr/>
          <p:nvPr/>
        </p:nvSpPr>
        <p:spPr>
          <a:xfrm>
            <a:off x="3779912" y="4221088"/>
            <a:ext cx="648072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Quadro 16"/>
          <p:cNvSpPr/>
          <p:nvPr/>
        </p:nvSpPr>
        <p:spPr>
          <a:xfrm>
            <a:off x="4788024" y="4221088"/>
            <a:ext cx="648072" cy="4320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BR: ampliação do Ensino Superior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472488" cy="4852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dirty="0" smtClean="0"/>
              <a:t> 14 </a:t>
            </a:r>
            <a:r>
              <a:rPr lang="pt-BR" sz="2800" b="1" dirty="0" smtClean="0"/>
              <a:t>novas Universidades Federais</a:t>
            </a:r>
            <a:r>
              <a:rPr lang="pt-BR" dirty="0" smtClean="0"/>
              <a:t>    	(</a:t>
            </a:r>
            <a:r>
              <a:rPr lang="pt-BR" sz="2800" dirty="0" smtClean="0"/>
              <a:t> com interiorização)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 </a:t>
            </a:r>
            <a:r>
              <a:rPr lang="pt-BR" sz="2800" dirty="0" smtClean="0"/>
              <a:t>131 </a:t>
            </a:r>
            <a:r>
              <a:rPr lang="pt-BR" sz="2800" b="1" dirty="0" smtClean="0"/>
              <a:t>novos campi</a:t>
            </a:r>
            <a:r>
              <a:rPr lang="pt-BR" sz="2800" dirty="0" smtClean="0"/>
              <a:t> ( com interiorização) </a:t>
            </a:r>
          </a:p>
          <a:p>
            <a:pPr algn="r">
              <a:lnSpc>
                <a:spcPct val="90000"/>
              </a:lnSpc>
              <a:buFont typeface="Arial" pitchFamily="34" charset="0"/>
              <a:buNone/>
            </a:pPr>
            <a:endParaRPr lang="pt-BR" sz="2800" dirty="0" smtClean="0"/>
          </a:p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pt-BR" sz="2800" dirty="0" smtClean="0"/>
              <a:t>                       </a:t>
            </a:r>
            <a:r>
              <a:rPr lang="pt-BR" sz="2800" b="1" dirty="0" smtClean="0">
                <a:solidFill>
                  <a:srgbClr val="FF0000"/>
                </a:solidFill>
              </a:rPr>
              <a:t>Ver MAPA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pt-BR" sz="2800" dirty="0" smtClean="0"/>
          </a:p>
          <a:p>
            <a:pPr>
              <a:lnSpc>
                <a:spcPct val="90000"/>
              </a:lnSpc>
            </a:pPr>
            <a:r>
              <a:rPr lang="pt-BR" sz="2800" b="1" dirty="0" err="1" smtClean="0"/>
              <a:t>ProUni</a:t>
            </a:r>
            <a:r>
              <a:rPr lang="pt-BR" sz="2800" dirty="0" smtClean="0"/>
              <a:t> (2005 a 2010) = atendeu 705 mil estudantes  ( </a:t>
            </a:r>
            <a:r>
              <a:rPr lang="pt-BR" sz="2800" dirty="0" smtClean="0"/>
              <a:t>número semelhante ao de matriculas nas  Universidades Federais )</a:t>
            </a:r>
            <a:endParaRPr lang="pt-BR" sz="2800" dirty="0" smtClean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71550" y="630872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Fonte: MEC/DES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rgbClr val="002060"/>
                </a:solidFill>
                <a:latin typeface="Trebuchet MS" pitchFamily="34" charset="0"/>
              </a:rPr>
              <a:t>Universidades Federais : expansão e interiorização  </a:t>
            </a:r>
            <a:endParaRPr lang="pt-BR" sz="32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4" name="Picture 8" descr="Universidades_Federais_sedes2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0" y="1549589"/>
            <a:ext cx="4184640" cy="46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Universidades_Federais_campi2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0" y="1604329"/>
            <a:ext cx="4471231" cy="451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13573" y="4465916"/>
            <a:ext cx="972007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2002: 43 campi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090403" y="4465916"/>
            <a:ext cx="972007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2010: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230 campi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 idx="4294967295"/>
          </p:nvPr>
        </p:nvSpPr>
        <p:spPr>
          <a:xfrm>
            <a:off x="428596" y="500042"/>
            <a:ext cx="8258204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Brasil  recente (pós 90) intensifica avanços: publicações</a:t>
            </a:r>
            <a:r>
              <a:rPr lang="pt-BR" sz="3200" dirty="0" smtClean="0"/>
              <a:t> 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76" y="2193943"/>
            <a:ext cx="720090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763713" y="6134121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Fonte: ISI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Brasil: cresce numero de Mestres e Doutores </a:t>
            </a:r>
            <a:br>
              <a:rPr lang="pt-BR" sz="3200" b="1" dirty="0" smtClean="0">
                <a:solidFill>
                  <a:schemeClr val="tx2"/>
                </a:solidFill>
              </a:rPr>
            </a:br>
            <a:r>
              <a:rPr lang="pt-BR" sz="3200" dirty="0" smtClean="0">
                <a:solidFill>
                  <a:schemeClr val="tx2"/>
                </a:solidFill>
              </a:rPr>
              <a:t>(titulados por ano)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43063"/>
            <a:ext cx="7920038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84213" y="6027738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Fonte:http://ged.capes.gov.br/AgDw/Silverstream/pages/frPesquisaColeta.html</a:t>
            </a:r>
          </a:p>
          <a:p>
            <a:r>
              <a:rPr lang="pt-BR"/>
              <a:t>Elaboração: MCT</a:t>
            </a:r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4284663" y="357346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6372225" y="2708275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8459788" y="1700213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 flipV="1">
            <a:off x="5364163" y="4292600"/>
            <a:ext cx="0" cy="863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8027988" y="3860800"/>
            <a:ext cx="0" cy="8636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500688" y="0"/>
            <a:ext cx="3643312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de cantos arredondados 2"/>
          <p:cNvSpPr>
            <a:spLocks noChangeArrowheads="1"/>
          </p:cNvSpPr>
          <p:nvPr/>
        </p:nvSpPr>
        <p:spPr bwMode="auto">
          <a:xfrm>
            <a:off x="469900" y="1189038"/>
            <a:ext cx="8174038" cy="38830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 algn="ctr">
            <a:solidFill>
              <a:srgbClr val="F7964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pt-BR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36868" name="Título 11"/>
          <p:cNvSpPr>
            <a:spLocks noGrp="1"/>
          </p:cNvSpPr>
          <p:nvPr>
            <p:ph type="ctrTitle" idx="4294967295"/>
          </p:nvPr>
        </p:nvSpPr>
        <p:spPr>
          <a:xfrm>
            <a:off x="428625" y="1571625"/>
            <a:ext cx="8072438" cy="2714625"/>
          </a:xfrm>
        </p:spPr>
        <p:txBody>
          <a:bodyPr/>
          <a:lstStyle/>
          <a:p>
            <a:pPr defTabSz="912813" eaLnBrk="1" hangingPunct="1">
              <a:lnSpc>
                <a:spcPct val="15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1. Brasil: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Heranças e Mudanças </a:t>
            </a:r>
            <a:endParaRPr lang="pt-BR"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Brasil: </a:t>
            </a:r>
            <a:r>
              <a:rPr lang="pt-BR" sz="3200" b="1" dirty="0" smtClean="0">
                <a:solidFill>
                  <a:schemeClr val="tx2"/>
                </a:solidFill>
              </a:rPr>
              <a:t>cresce o numero </a:t>
            </a:r>
            <a:r>
              <a:rPr lang="pt-BR" sz="3200" b="1" dirty="0" smtClean="0">
                <a:solidFill>
                  <a:schemeClr val="tx2"/>
                </a:solidFill>
              </a:rPr>
              <a:t>de bolsas/ano no país e exterior</a:t>
            </a:r>
            <a:r>
              <a:rPr lang="pt-BR" sz="3200" dirty="0" smtClean="0"/>
              <a:t> </a:t>
            </a:r>
            <a:endParaRPr lang="pt-BR" sz="3200" b="1" dirty="0" smtClean="0">
              <a:solidFill>
                <a:schemeClr val="tx2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060575"/>
            <a:ext cx="77041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611188" y="5229225"/>
            <a:ext cx="2889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611188" y="3933825"/>
            <a:ext cx="288925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0902" name="Line 6"/>
          <p:cNvSpPr>
            <a:spLocks noChangeShapeType="1"/>
          </p:cNvSpPr>
          <p:nvPr/>
        </p:nvSpPr>
        <p:spPr bwMode="auto">
          <a:xfrm>
            <a:off x="611188" y="4437063"/>
            <a:ext cx="2889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611188" y="2565400"/>
            <a:ext cx="2889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rgbClr val="242F94"/>
                </a:solidFill>
              </a:rPr>
              <a:t>Avanços no Sistema de </a:t>
            </a:r>
            <a:r>
              <a:rPr lang="pt-BR" sz="3200" b="1" dirty="0" err="1" smtClean="0">
                <a:solidFill>
                  <a:srgbClr val="242F94"/>
                </a:solidFill>
              </a:rPr>
              <a:t>C&amp;T</a:t>
            </a:r>
            <a:r>
              <a:rPr lang="pt-BR" sz="3200" b="1" dirty="0" smtClean="0">
                <a:solidFill>
                  <a:srgbClr val="242F94"/>
                </a:solidFill>
              </a:rPr>
              <a:t> e  conquistas na Inovação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700213"/>
            <a:ext cx="8229600" cy="48688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t-BR" sz="2400" b="1" dirty="0" smtClean="0"/>
              <a:t>Consolidação do Sistema de C,</a:t>
            </a:r>
            <a:r>
              <a:rPr lang="pt-BR" sz="2400" b="1" dirty="0" err="1" smtClean="0"/>
              <a:t>T&amp;I</a:t>
            </a:r>
            <a:r>
              <a:rPr lang="pt-BR" sz="2400" b="1" dirty="0" smtClean="0"/>
              <a:t> </a:t>
            </a:r>
            <a:r>
              <a:rPr lang="pt-BR" sz="2400" dirty="0" smtClean="0"/>
              <a:t>com ampliação dos recursos</a:t>
            </a:r>
          </a:p>
          <a:p>
            <a:pPr marL="609600" indent="-609600">
              <a:lnSpc>
                <a:spcPct val="90000"/>
              </a:lnSpc>
            </a:pPr>
            <a:r>
              <a:rPr lang="pt-BR" sz="2400" b="1" dirty="0" smtClean="0"/>
              <a:t>Interiorização da difusão técnico-científica</a:t>
            </a:r>
          </a:p>
          <a:p>
            <a:pPr marL="609600" indent="-609600">
              <a:lnSpc>
                <a:spcPct val="90000"/>
              </a:lnSpc>
            </a:pPr>
            <a:r>
              <a:rPr lang="pt-BR" sz="2400" b="1" dirty="0" smtClean="0"/>
              <a:t>Setores tecnologicamente emergentes encontram amparo nas metrópoles com empresas regionais de base tecnológica </a:t>
            </a:r>
            <a:r>
              <a:rPr lang="pt-BR" sz="2400" dirty="0" smtClean="0"/>
              <a:t>(</a:t>
            </a:r>
            <a:r>
              <a:rPr lang="pt-BR" sz="2400" dirty="0" err="1" smtClean="0"/>
              <a:t>TICs</a:t>
            </a:r>
            <a:r>
              <a:rPr lang="pt-BR" sz="2400" dirty="0" smtClean="0"/>
              <a:t>, nano e biotecnologia, fármacos etc.)</a:t>
            </a:r>
          </a:p>
          <a:p>
            <a:pPr marL="609600" indent="-609600">
              <a:lnSpc>
                <a:spcPct val="90000"/>
              </a:lnSpc>
            </a:pPr>
            <a:r>
              <a:rPr lang="pt-BR" sz="2400" b="1" dirty="0" smtClean="0"/>
              <a:t>Novos Centros de Pesquisa se desconcentram espacialmente  (Ex UFPE CETENE , CNTM </a:t>
            </a:r>
            <a:r>
              <a:rPr lang="pt-BR" sz="2000" dirty="0" smtClean="0"/>
              <a:t>– Petrobras-</a:t>
            </a:r>
            <a:r>
              <a:rPr lang="pt-BR" sz="2400" b="1" dirty="0" smtClean="0"/>
              <a:t> e 6 Institutos Nacionais – </a:t>
            </a:r>
            <a:r>
              <a:rPr lang="pt-BR" sz="2000" dirty="0" smtClean="0"/>
              <a:t>Informática, Fármacos, Biologia de fungos, Fotonica, Arqueologia, Química)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85786" y="6143644"/>
            <a:ext cx="7786742" cy="5232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OS AVANÇOS SÃO INSUFICIENTES </a:t>
            </a:r>
            <a:endParaRPr lang="pt-B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b="1" smtClean="0">
                <a:solidFill>
                  <a:schemeClr val="tx2"/>
                </a:solidFill>
              </a:rPr>
              <a:t>Brasil : baixo investimento em C&amp;T</a:t>
            </a:r>
          </a:p>
        </p:txBody>
      </p:sp>
      <p:pic>
        <p:nvPicPr>
          <p:cNvPr id="819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3453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AutoShape 6"/>
          <p:cNvSpPr>
            <a:spLocks noChangeArrowheads="1"/>
          </p:cNvSpPr>
          <p:nvPr/>
        </p:nvSpPr>
        <p:spPr bwMode="auto">
          <a:xfrm>
            <a:off x="395288" y="4149725"/>
            <a:ext cx="1079500" cy="504825"/>
          </a:xfrm>
          <a:prstGeom prst="rightArrow">
            <a:avLst>
              <a:gd name="adj1" fmla="val 50000"/>
              <a:gd name="adj2" fmla="val 53459"/>
            </a:avLst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1925" name="Text Box 7"/>
          <p:cNvSpPr txBox="1">
            <a:spLocks noChangeArrowheads="1"/>
          </p:cNvSpPr>
          <p:nvPr/>
        </p:nvSpPr>
        <p:spPr bwMode="auto">
          <a:xfrm>
            <a:off x="1042988" y="5805488"/>
            <a:ext cx="7343775" cy="769937"/>
          </a:xfrm>
          <a:prstGeom prst="rect">
            <a:avLst/>
          </a:prstGeom>
          <a:solidFill>
            <a:srgbClr val="A2C2D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FF0000"/>
                </a:solidFill>
              </a:rPr>
              <a:t>Brasil- Gasto em </a:t>
            </a:r>
            <a:r>
              <a:rPr lang="pt-BR" b="1" dirty="0" err="1">
                <a:solidFill>
                  <a:srgbClr val="FF0000"/>
                </a:solidFill>
              </a:rPr>
              <a:t>C&amp;T</a:t>
            </a:r>
            <a:r>
              <a:rPr lang="pt-BR" b="1" dirty="0">
                <a:solidFill>
                  <a:srgbClr val="FF0000"/>
                </a:solidFill>
              </a:rPr>
              <a:t/>
            </a:r>
            <a:br>
              <a:rPr lang="pt-BR" b="1" dirty="0">
                <a:solidFill>
                  <a:srgbClr val="FF0000"/>
                </a:solidFill>
              </a:rPr>
            </a:br>
            <a:r>
              <a:rPr lang="pt-BR" sz="2400" b="1" dirty="0">
                <a:solidFill>
                  <a:srgbClr val="FF0000"/>
                </a:solidFill>
              </a:rPr>
              <a:t>2003 = 0.96% do PIB      e    2008 = 1.13% do PIB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Brasil: baixo numero de pesquisadores por mil hab.</a:t>
            </a:r>
            <a:r>
              <a:rPr lang="pt-BR" sz="4000" dirty="0" smtClean="0"/>
              <a:t> 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633538"/>
            <a:ext cx="7561263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AutoShape 6"/>
          <p:cNvSpPr>
            <a:spLocks noChangeArrowheads="1"/>
          </p:cNvSpPr>
          <p:nvPr/>
        </p:nvSpPr>
        <p:spPr bwMode="auto">
          <a:xfrm>
            <a:off x="785786" y="4786322"/>
            <a:ext cx="1014439" cy="515929"/>
          </a:xfrm>
          <a:prstGeom prst="rightArrow">
            <a:avLst>
              <a:gd name="adj1" fmla="val 50000"/>
              <a:gd name="adj2" fmla="val 89151"/>
            </a:avLst>
          </a:prstGeom>
          <a:solidFill>
            <a:srgbClr val="FF0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82949" name="Text Box 7"/>
          <p:cNvSpPr txBox="1">
            <a:spLocks noChangeArrowheads="1"/>
          </p:cNvSpPr>
          <p:nvPr/>
        </p:nvSpPr>
        <p:spPr bwMode="auto">
          <a:xfrm>
            <a:off x="755650" y="5876925"/>
            <a:ext cx="8064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Fonte outros países: Main Science and Technology Indicators – Organização para a Cooperação e Desenvolvimento Econômico – OCDE, abril/2008.</a:t>
            </a:r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/>
          </p:cNvSpPr>
          <p:nvPr>
            <p:ph type="title" idx="4294967295"/>
          </p:nvPr>
        </p:nvSpPr>
        <p:spPr>
          <a:xfrm>
            <a:off x="142844" y="274638"/>
            <a:ext cx="8786874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Pesquisadores em Tempo Integral estão nas Universidades</a:t>
            </a:r>
          </a:p>
        </p:txBody>
      </p:sp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74385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AutoShape 6"/>
          <p:cNvSpPr>
            <a:spLocks noChangeArrowheads="1"/>
          </p:cNvSpPr>
          <p:nvPr/>
        </p:nvSpPr>
        <p:spPr bwMode="auto">
          <a:xfrm>
            <a:off x="500034" y="2571744"/>
            <a:ext cx="360363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/>
          </p:cNvSpPr>
          <p:nvPr>
            <p:ph type="body" idx="4294967295"/>
          </p:nvPr>
        </p:nvSpPr>
        <p:spPr>
          <a:xfrm>
            <a:off x="142844" y="1571612"/>
            <a:ext cx="8786842" cy="507209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800" dirty="0" smtClean="0"/>
              <a:t>Apoio importante à melhoria do ENSINO BÁSICO ( formar bons novos professores, atualizar os atuais)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endParaRPr lang="pt-BR" sz="2800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800" dirty="0" smtClean="0"/>
              <a:t>Formação de RECURSOS HUMANOS </a:t>
            </a:r>
            <a:r>
              <a:rPr lang="pt-BR" sz="2800" dirty="0" smtClean="0"/>
              <a:t> qualificados para o desenvolvimento do país</a:t>
            </a:r>
            <a:endParaRPr lang="pt-BR" sz="2800" dirty="0" smtClean="0"/>
          </a:p>
          <a:p>
            <a:pPr marL="533400" indent="-533400">
              <a:lnSpc>
                <a:spcPct val="80000"/>
              </a:lnSpc>
              <a:buNone/>
            </a:pPr>
            <a:endParaRPr lang="pt-BR" sz="2800" dirty="0" smtClean="0"/>
          </a:p>
          <a:p>
            <a:pPr marL="533400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800" dirty="0" smtClean="0"/>
              <a:t>Pesquisa/extensão orientadas ao enfrentamento de NOSSOS PROBLEMAS e a  valorização de NOSSO POTENCIAL </a:t>
            </a:r>
          </a:p>
          <a:p>
            <a:pPr marL="1333500" lvl="2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dirty="0" smtClean="0"/>
              <a:t> agropecuária de base familiar</a:t>
            </a:r>
          </a:p>
          <a:p>
            <a:pPr marL="1333500" lvl="2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dirty="0" smtClean="0"/>
              <a:t> gestão de recursos hídricos,  uso da biodiversidade</a:t>
            </a:r>
          </a:p>
          <a:p>
            <a:pPr marL="1333500" lvl="2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dirty="0" smtClean="0"/>
              <a:t> setores industriais de alto valor agregado </a:t>
            </a:r>
          </a:p>
          <a:p>
            <a:pPr marL="1333500" lvl="2" indent="-533400">
              <a:lnSpc>
                <a:spcPct val="80000"/>
              </a:lnSpc>
              <a:buFont typeface="Wingdings" pitchFamily="2" charset="2"/>
              <a:buChar char="Ø"/>
            </a:pPr>
            <a:r>
              <a:rPr lang="pt-BR" sz="2000" dirty="0" smtClean="0"/>
              <a:t> gestão das cidades </a:t>
            </a:r>
          </a:p>
          <a:p>
            <a:pPr marL="533400" indent="-533400">
              <a:lnSpc>
                <a:spcPct val="80000"/>
              </a:lnSpc>
              <a:buNone/>
            </a:pPr>
            <a:endParaRPr lang="pt-BR" sz="2800" dirty="0" smtClean="0"/>
          </a:p>
        </p:txBody>
      </p:sp>
      <p:sp>
        <p:nvSpPr>
          <p:cNvPr id="86019" name="Text Box 6"/>
          <p:cNvSpPr txBox="1">
            <a:spLocks noChangeArrowheads="1"/>
          </p:cNvSpPr>
          <p:nvPr/>
        </p:nvSpPr>
        <p:spPr bwMode="auto">
          <a:xfrm>
            <a:off x="357158" y="285728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chemeClr val="tx2"/>
                </a:solidFill>
              </a:rPr>
              <a:t>PAPEL </a:t>
            </a:r>
            <a:r>
              <a:rPr lang="pt-BR" sz="3600" b="1" dirty="0">
                <a:solidFill>
                  <a:schemeClr val="tx2"/>
                </a:solidFill>
              </a:rPr>
              <a:t>DAS </a:t>
            </a:r>
            <a:r>
              <a:rPr lang="pt-BR" sz="3600" b="1" dirty="0" smtClean="0">
                <a:solidFill>
                  <a:schemeClr val="tx2"/>
                </a:solidFill>
              </a:rPr>
              <a:t>UNIVERSIDADES no Brasil do Século XXI  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Política Nacional de </a:t>
            </a:r>
            <a:r>
              <a:rPr lang="pt-BR" sz="3600" b="1" dirty="0" err="1" smtClean="0">
                <a:solidFill>
                  <a:schemeClr val="tx2"/>
                </a:solidFill>
              </a:rPr>
              <a:t>C&amp;T</a:t>
            </a:r>
            <a:r>
              <a:rPr lang="pt-BR" sz="3600" b="1" dirty="0" smtClean="0">
                <a:solidFill>
                  <a:schemeClr val="tx2"/>
                </a:solidFill>
              </a:rPr>
              <a:t> : Áreas Estratégicas</a:t>
            </a:r>
            <a:endParaRPr lang="pt-BR" dirty="0" smtClean="0"/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31995"/>
            <a:ext cx="8686800" cy="4525963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pt-BR" sz="2800" dirty="0" smtClean="0"/>
              <a:t> </a:t>
            </a:r>
            <a:r>
              <a:rPr lang="pt-BR" sz="2400" b="1" dirty="0" smtClean="0"/>
              <a:t>Energia</a:t>
            </a:r>
            <a:r>
              <a:rPr lang="pt-BR" sz="2400" dirty="0" smtClean="0"/>
              <a:t> – fontes renováveis: biodiesel, etanol, 			   solar...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b="1" dirty="0" smtClean="0"/>
              <a:t> Programa Espacial</a:t>
            </a:r>
            <a:r>
              <a:rPr lang="pt-BR" sz="2400" dirty="0" smtClean="0"/>
              <a:t> ( satélites)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 smtClean="0"/>
              <a:t> </a:t>
            </a:r>
            <a:r>
              <a:rPr lang="pt-BR" sz="2400" b="1" dirty="0" smtClean="0"/>
              <a:t>Nanotecnologia </a:t>
            </a:r>
            <a:r>
              <a:rPr lang="pt-BR" sz="2400" dirty="0" smtClean="0"/>
              <a:t>( 15 institutos nacionais e 	cerca de 100 empresas brasileiras)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 smtClean="0"/>
              <a:t> </a:t>
            </a:r>
            <a:r>
              <a:rPr lang="pt-BR" sz="2400" b="1" dirty="0" smtClean="0"/>
              <a:t>Biotecnologia</a:t>
            </a:r>
            <a:r>
              <a:rPr lang="pt-BR" sz="2400" dirty="0" smtClean="0"/>
              <a:t> (alimentos, fármacos, vacinas, 	bicombustíveis,cosméticos...)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 smtClean="0"/>
              <a:t> </a:t>
            </a:r>
            <a:r>
              <a:rPr lang="pt-BR" sz="2400" b="1" dirty="0" smtClean="0"/>
              <a:t>Biodiversidade</a:t>
            </a:r>
            <a:r>
              <a:rPr lang="pt-BR" sz="2400" dirty="0" smtClean="0"/>
              <a:t> ( nos vários biomas)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b="1" dirty="0" smtClean="0"/>
              <a:t> TIC</a:t>
            </a:r>
            <a:r>
              <a:rPr lang="pt-BR" sz="2400" dirty="0" smtClean="0"/>
              <a:t> ( equipamentos e softwares)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b="1" dirty="0" smtClean="0"/>
              <a:t> Desenvolvimento  Social</a:t>
            </a:r>
            <a:r>
              <a:rPr lang="pt-BR" sz="2400" dirty="0" smtClean="0"/>
              <a:t>  ( educação científica e 	tecnologias apropriadas para inclusão social)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>
            <a:spLocks noGrp="1"/>
          </p:cNvSpPr>
          <p:nvPr>
            <p:ph type="body" idx="4294967295"/>
          </p:nvPr>
        </p:nvSpPr>
        <p:spPr>
          <a:xfrm>
            <a:off x="357158" y="1555576"/>
            <a:ext cx="8543925" cy="5257800"/>
          </a:xfrm>
        </p:spPr>
        <p:txBody>
          <a:bodyPr/>
          <a:lstStyle/>
          <a:p>
            <a:pPr marL="533400" indent="-533400"/>
            <a:r>
              <a:rPr lang="pt-BR" sz="2800" dirty="0" smtClean="0"/>
              <a:t>Apoio à INOVAÇÃO nas nossas empresas</a:t>
            </a:r>
          </a:p>
          <a:p>
            <a:pPr marL="533400" indent="-533400">
              <a:buNone/>
            </a:pPr>
            <a:endParaRPr lang="pt-BR" sz="2800" dirty="0" smtClean="0"/>
          </a:p>
          <a:p>
            <a:pPr marL="533400" indent="-533400"/>
            <a:r>
              <a:rPr lang="pt-BR" sz="2800" dirty="0" smtClean="0"/>
              <a:t>Geração de NOVOS CONHECIMENTOS        ( diálogo com o mundo) e construção de VISÃO CRÍTICA sobre a realidade </a:t>
            </a:r>
          </a:p>
          <a:p>
            <a:pPr marL="533400" indent="-533400"/>
            <a:endParaRPr lang="pt-BR" sz="2800" dirty="0" smtClean="0"/>
          </a:p>
          <a:p>
            <a:pPr marL="533400" indent="-533400"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rgbClr val="0036A2"/>
                </a:solidFill>
              </a:rPr>
              <a:t>Isso requer </a:t>
            </a:r>
            <a:r>
              <a:rPr lang="pt-BR" sz="2800" b="1" dirty="0" smtClean="0">
                <a:solidFill>
                  <a:srgbClr val="0036A2"/>
                </a:solidFill>
              </a:rPr>
              <a:t>definir seu espaço</a:t>
            </a:r>
            <a:r>
              <a:rPr lang="pt-BR" sz="2800" dirty="0" smtClean="0">
                <a:solidFill>
                  <a:srgbClr val="0036A2"/>
                </a:solidFill>
              </a:rPr>
              <a:t>:  </a:t>
            </a:r>
            <a:endParaRPr lang="pt-BR" sz="2800" dirty="0" smtClean="0">
              <a:solidFill>
                <a:srgbClr val="0036A2"/>
              </a:solidFill>
            </a:endParaRPr>
          </a:p>
          <a:p>
            <a:pPr marL="533400" indent="-533400">
              <a:buNone/>
            </a:pPr>
            <a:r>
              <a:rPr lang="pt-BR" sz="2800" dirty="0" smtClean="0">
                <a:solidFill>
                  <a:srgbClr val="0036A2"/>
                </a:solidFill>
              </a:rPr>
              <a:t>	</a:t>
            </a:r>
            <a:r>
              <a:rPr lang="pt-BR" sz="2800" dirty="0" smtClean="0">
                <a:solidFill>
                  <a:srgbClr val="0036A2"/>
                </a:solidFill>
              </a:rPr>
              <a:t>estar </a:t>
            </a:r>
            <a:r>
              <a:rPr lang="pt-BR" sz="2800" dirty="0" smtClean="0">
                <a:solidFill>
                  <a:srgbClr val="0036A2"/>
                </a:solidFill>
              </a:rPr>
              <a:t>próximo da realidade, mas mantendo capacidade de compreendê-la  e de ajudar a transformá-la. </a:t>
            </a:r>
          </a:p>
          <a:p>
            <a:pPr marL="533400" indent="-533400"/>
            <a:endParaRPr lang="pt-BR" sz="2800" dirty="0" smtClean="0"/>
          </a:p>
          <a:p>
            <a:pPr marL="533400" indent="-533400">
              <a:buNone/>
            </a:pPr>
            <a:r>
              <a:rPr lang="pt-BR" sz="2800" dirty="0" smtClean="0"/>
              <a:t>	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7158" y="357166"/>
            <a:ext cx="8358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chemeClr val="tx2"/>
                </a:solidFill>
              </a:rPr>
              <a:t>PAPEL </a:t>
            </a:r>
            <a:r>
              <a:rPr lang="pt-BR" sz="3600" b="1" dirty="0">
                <a:solidFill>
                  <a:schemeClr val="tx2"/>
                </a:solidFill>
              </a:rPr>
              <a:t>DAS </a:t>
            </a:r>
            <a:r>
              <a:rPr lang="pt-BR" sz="3600" b="1" dirty="0" smtClean="0">
                <a:solidFill>
                  <a:schemeClr val="tx2"/>
                </a:solidFill>
              </a:rPr>
              <a:t>UNIVERSIDADES 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3050"/>
            <a:ext cx="8229600" cy="4525962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Arial" pitchFamily="34" charset="0"/>
              <a:buNone/>
            </a:pPr>
            <a:r>
              <a:rPr lang="pt-BR" sz="2800" dirty="0" smtClean="0"/>
              <a:t>	 Manter sua AUTONOMIA : ser livre para pensar, para exercer a crítica, produzir pesquisa básica, gerar conhecimento novo, enquanto contribui para o desenvolvimento mundial (em especial da A. Latina e África) do país , da região, do estado </a:t>
            </a:r>
          </a:p>
          <a:p>
            <a:pPr marL="533400" indent="-533400">
              <a:lnSpc>
                <a:spcPct val="80000"/>
              </a:lnSpc>
              <a:buFont typeface="Arial" pitchFamily="34" charset="0"/>
              <a:buNone/>
            </a:pPr>
            <a:endParaRPr lang="pt-BR" sz="2800" dirty="0" smtClean="0"/>
          </a:p>
          <a:p>
            <a:pPr marL="533400" indent="-533400">
              <a:lnSpc>
                <a:spcPct val="80000"/>
              </a:lnSpc>
              <a:buFont typeface="Arial" pitchFamily="34" charset="0"/>
              <a:buNone/>
            </a:pPr>
            <a:r>
              <a:rPr lang="pt-BR" sz="2800" dirty="0" smtClean="0"/>
              <a:t>			AUTONOMIA implica em poder 		dizer SIM ou NÃO  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643042" y="857232"/>
            <a:ext cx="53578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 smtClean="0">
                <a:solidFill>
                  <a:schemeClr val="tx2"/>
                </a:solidFill>
              </a:rPr>
              <a:t>UM DESAFIO  FUNDAMENTAL </a:t>
            </a:r>
            <a:endParaRPr lang="pt-BR" sz="2800" b="1" dirty="0">
              <a:solidFill>
                <a:schemeClr val="tx2"/>
              </a:solidFill>
            </a:endParaRPr>
          </a:p>
        </p:txBody>
      </p:sp>
      <p:sp>
        <p:nvSpPr>
          <p:cNvPr id="88068" name="Text Box 7"/>
          <p:cNvSpPr txBox="1">
            <a:spLocks noChangeArrowheads="1"/>
          </p:cNvSpPr>
          <p:nvPr/>
        </p:nvSpPr>
        <p:spPr bwMode="auto">
          <a:xfrm>
            <a:off x="1285852" y="5572140"/>
            <a:ext cx="6553200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FF0000"/>
                </a:solidFill>
              </a:rPr>
              <a:t>IMPORTANTE NO DEBATE SOBRE O FINANCIAMENTO das UNIVERSIDADES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1428728" y="4429132"/>
            <a:ext cx="71438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CaixaDeTexto 4"/>
          <p:cNvSpPr txBox="1">
            <a:spLocks noChangeArrowheads="1"/>
          </p:cNvSpPr>
          <p:nvPr/>
        </p:nvSpPr>
        <p:spPr bwMode="auto">
          <a:xfrm>
            <a:off x="2051050" y="5084763"/>
            <a:ext cx="6500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TANIA BACELAR</a:t>
            </a:r>
          </a:p>
          <a:p>
            <a:pPr algn="ctr"/>
            <a:r>
              <a:rPr lang="pt-BR" sz="2400" b="1" dirty="0"/>
              <a:t>taniabacelar@gmail.com</a:t>
            </a:r>
          </a:p>
        </p:txBody>
      </p:sp>
      <p:sp>
        <p:nvSpPr>
          <p:cNvPr id="89092" name="Text Box 9"/>
          <p:cNvSpPr txBox="1">
            <a:spLocks noChangeArrowheads="1"/>
          </p:cNvSpPr>
          <p:nvPr/>
        </p:nvSpPr>
        <p:spPr bwMode="auto">
          <a:xfrm>
            <a:off x="2987675" y="2276475"/>
            <a:ext cx="3889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</a:rPr>
              <a:t>Obrigada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785786" y="1571612"/>
            <a:ext cx="750099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 </a:t>
            </a:r>
            <a:r>
              <a:rPr lang="pt-BR" sz="2800" b="1" dirty="0">
                <a:latin typeface="Trebuchet MS" pitchFamily="34" charset="0"/>
              </a:rPr>
              <a:t>Desenvolvimento econômico exitoso,</a:t>
            </a:r>
            <a:r>
              <a:rPr lang="pt-BR" sz="2800" dirty="0">
                <a:latin typeface="Trebuchet MS" pitchFamily="34" charset="0"/>
              </a:rPr>
              <a:t> baseado no projeto de industrialização </a:t>
            </a:r>
            <a:r>
              <a:rPr lang="pt-BR" sz="2800" dirty="0" smtClean="0">
                <a:latin typeface="Trebuchet MS" pitchFamily="34" charset="0"/>
              </a:rPr>
              <a:t>          ( </a:t>
            </a:r>
            <a:r>
              <a:rPr lang="pt-BR" sz="2800" dirty="0">
                <a:latin typeface="Trebuchet MS" pitchFamily="34" charset="0"/>
              </a:rPr>
              <a:t>oitava economia industrial nos anos 80)  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785786" y="3124125"/>
            <a:ext cx="78581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 </a:t>
            </a:r>
            <a:r>
              <a:rPr lang="pt-BR" sz="2800" b="1" dirty="0">
                <a:latin typeface="Trebuchet MS" pitchFamily="34" charset="0"/>
              </a:rPr>
              <a:t>Dimensão social </a:t>
            </a:r>
            <a:r>
              <a:rPr lang="pt-BR" sz="2800" b="1" dirty="0" smtClean="0">
                <a:latin typeface="Trebuchet MS" pitchFamily="34" charset="0"/>
              </a:rPr>
              <a:t>não valorizada</a:t>
            </a:r>
            <a:r>
              <a:rPr lang="pt-BR" sz="2800" dirty="0" smtClean="0">
                <a:latin typeface="Trebuchet MS" pitchFamily="34" charset="0"/>
              </a:rPr>
              <a:t>: </a:t>
            </a:r>
            <a:r>
              <a:rPr lang="pt-BR" sz="2800" dirty="0">
                <a:latin typeface="Trebuchet MS" pitchFamily="34" charset="0"/>
              </a:rPr>
              <a:t>crescimento da miséria e ampliação da desigualdade social   ( padrões semelhantes aos dos países </a:t>
            </a:r>
            <a:r>
              <a:rPr lang="pt-BR" sz="2800" dirty="0" smtClean="0">
                <a:latin typeface="Trebuchet MS" pitchFamily="34" charset="0"/>
              </a:rPr>
              <a:t>pobres </a:t>
            </a:r>
            <a:r>
              <a:rPr lang="pt-BR" sz="2800" dirty="0">
                <a:latin typeface="Trebuchet MS" pitchFamily="34" charset="0"/>
              </a:rPr>
              <a:t>)</a:t>
            </a: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857224" y="4797152"/>
            <a:ext cx="7643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>
                <a:latin typeface="Trebuchet MS" pitchFamily="34" charset="0"/>
              </a:rPr>
              <a:t>  </a:t>
            </a:r>
            <a:r>
              <a:rPr lang="pt-BR" sz="2800" b="1" dirty="0">
                <a:latin typeface="Trebuchet MS" pitchFamily="34" charset="0"/>
              </a:rPr>
              <a:t>Dimensão ambiental não priorizada </a:t>
            </a:r>
            <a:r>
              <a:rPr lang="pt-BR" sz="2800" dirty="0">
                <a:latin typeface="Trebuchet MS" pitchFamily="34" charset="0"/>
              </a:rPr>
              <a:t>: forte desmatamento, poluição hídrica, grandes problemas no ambiente urbano ...</a:t>
            </a:r>
          </a:p>
        </p:txBody>
      </p:sp>
      <p:sp>
        <p:nvSpPr>
          <p:cNvPr id="9" name="CaixaDeTexto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7158" y="428604"/>
            <a:ext cx="83296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B82"/>
                </a:solidFill>
              </a:rPr>
              <a:t>BRASIL SEC. XX : </a:t>
            </a:r>
            <a:r>
              <a:rPr lang="pt-BR" sz="2800" b="1" dirty="0">
                <a:solidFill>
                  <a:srgbClr val="002B82"/>
                </a:solidFill>
              </a:rPr>
              <a:t>EXEMPLO </a:t>
            </a:r>
            <a:r>
              <a:rPr lang="pt-BR" sz="2800" b="1" dirty="0" smtClean="0">
                <a:solidFill>
                  <a:srgbClr val="002B82"/>
                </a:solidFill>
              </a:rPr>
              <a:t>DE  ÊXITO ECONÔMICO </a:t>
            </a:r>
            <a:endParaRPr lang="pt-BR" sz="2800" b="1" dirty="0">
              <a:solidFill>
                <a:srgbClr val="002B8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714348" y="1428736"/>
            <a:ext cx="79296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 </a:t>
            </a:r>
            <a:r>
              <a:rPr lang="pt-BR" sz="2800" b="1" dirty="0">
                <a:latin typeface="Trebuchet MS" pitchFamily="34" charset="0"/>
              </a:rPr>
              <a:t>Desenvolvimento econômico </a:t>
            </a:r>
            <a:r>
              <a:rPr lang="pt-BR" sz="2800" b="1" dirty="0" smtClean="0">
                <a:latin typeface="Trebuchet MS" pitchFamily="34" charset="0"/>
              </a:rPr>
              <a:t> puxado por industrialização  substitutiva de importação    </a:t>
            </a:r>
            <a:r>
              <a:rPr lang="pt-BR" sz="2800" dirty="0" smtClean="0">
                <a:latin typeface="Trebuchet MS" pitchFamily="34" charset="0"/>
              </a:rPr>
              <a:t>( importa tecnologia e dispensa pesquisa nacional ).  </a:t>
            </a:r>
          </a:p>
          <a:p>
            <a:r>
              <a:rPr lang="pt-BR" sz="2800" b="1" dirty="0" smtClean="0">
                <a:solidFill>
                  <a:srgbClr val="FF0000"/>
                </a:solidFill>
                <a:latin typeface="Trebuchet MS" pitchFamily="34" charset="0"/>
              </a:rPr>
              <a:t> Salvo exceções </a:t>
            </a:r>
            <a:r>
              <a:rPr lang="pt-BR" sz="2800" dirty="0" smtClean="0">
                <a:latin typeface="Trebuchet MS" pitchFamily="34" charset="0"/>
              </a:rPr>
              <a:t>: agronegócio (EMBRAPA), petróleo &amp; gás (CENPES), telecomunicações       ( Centro da Telebrás), aviões ( EMBRAER)...  </a:t>
            </a:r>
          </a:p>
          <a:p>
            <a:endParaRPr lang="pt-BR" sz="2800" dirty="0">
              <a:latin typeface="Trebuchet MS" pitchFamily="34" charset="0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714348" y="4572008"/>
            <a:ext cx="7858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/>
              <a:t>  </a:t>
            </a:r>
            <a:r>
              <a:rPr lang="pt-BR" sz="2800" b="1" dirty="0" smtClean="0">
                <a:latin typeface="Trebuchet MS" pitchFamily="34" charset="0"/>
              </a:rPr>
              <a:t>Universidades são muito recentes. Se organizam a partir de Faculdades existentes. </a:t>
            </a:r>
            <a:r>
              <a:rPr lang="pt-BR" sz="2800" dirty="0" smtClean="0">
                <a:latin typeface="Trebuchet MS" pitchFamily="34" charset="0"/>
              </a:rPr>
              <a:t>USP  fundada em 1934. UFPE criada em 1946    ( Universidade do Recife) </a:t>
            </a:r>
            <a:endParaRPr lang="pt-BR" sz="2800" dirty="0">
              <a:latin typeface="Trebuchet MS" pitchFamily="34" charset="0"/>
            </a:endParaRPr>
          </a:p>
        </p:txBody>
      </p:sp>
      <p:sp>
        <p:nvSpPr>
          <p:cNvPr id="9" name="CaixaDeTexto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57158" y="428604"/>
            <a:ext cx="8329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B82"/>
                </a:solidFill>
              </a:rPr>
              <a:t>BRASIL SEC. XX : </a:t>
            </a:r>
            <a:r>
              <a:rPr lang="pt-BR" sz="3200" b="1" dirty="0" smtClean="0">
                <a:solidFill>
                  <a:srgbClr val="002B82"/>
                </a:solidFill>
              </a:rPr>
              <a:t>UNIVERSIDADES</a:t>
            </a:r>
            <a:r>
              <a:rPr lang="pt-BR" sz="2800" b="1" dirty="0" smtClean="0">
                <a:solidFill>
                  <a:srgbClr val="002B82"/>
                </a:solidFill>
              </a:rPr>
              <a:t> </a:t>
            </a:r>
            <a:endParaRPr lang="pt-BR" sz="2800" b="1" dirty="0">
              <a:solidFill>
                <a:srgbClr val="002B8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229600" cy="1143000"/>
          </a:xfrm>
        </p:spPr>
        <p:txBody>
          <a:bodyPr/>
          <a:lstStyle/>
          <a:p>
            <a:r>
              <a:rPr lang="pt-BR" sz="3600" b="1" dirty="0" smtClean="0">
                <a:solidFill>
                  <a:schemeClr val="tx2"/>
                </a:solidFill>
              </a:rPr>
              <a:t>BRASIL SECULO XXI: </a:t>
            </a:r>
            <a:r>
              <a:rPr lang="pt-BR" sz="2800" b="1" dirty="0" smtClean="0">
                <a:solidFill>
                  <a:schemeClr val="tx2"/>
                </a:solidFill>
              </a:rPr>
              <a:t>MELHORA no AMBIENTE MACROECONÔMICO</a:t>
            </a:r>
          </a:p>
        </p:txBody>
      </p:sp>
      <p:graphicFrame>
        <p:nvGraphicFramePr>
          <p:cNvPr id="4" name="Group 86"/>
          <p:cNvGraphicFramePr>
            <a:graphicFrameLocks noGrp="1"/>
          </p:cNvGraphicFramePr>
          <p:nvPr/>
        </p:nvGraphicFramePr>
        <p:xfrm>
          <a:off x="142875" y="1938338"/>
          <a:ext cx="8677275" cy="3992880"/>
        </p:xfrm>
        <a:graphic>
          <a:graphicData uri="http://schemas.openxmlformats.org/drawingml/2006/table">
            <a:tbl>
              <a:tblPr/>
              <a:tblGrid>
                <a:gridCol w="2865438"/>
                <a:gridCol w="1708150"/>
                <a:gridCol w="1935162"/>
                <a:gridCol w="216852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Indicador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OBS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Reservas 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Liquidas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37,8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285,4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US$ Bi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Risco BRASIL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1446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180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(dez)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Inv. Grade em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Inflação 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(IPCA)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Dívida Pub/PIB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40,07%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36% em   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dez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2008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Credito/PIB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Exportações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US$ Bi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8750"/>
            <a:ext cx="8713788" cy="3443288"/>
          </a:xfrm>
        </p:spPr>
        <p:txBody>
          <a:bodyPr/>
          <a:lstStyle/>
          <a:p>
            <a:pPr marL="342900" indent="-342900" eaLnBrk="1" hangingPunct="1">
              <a:spcAft>
                <a:spcPct val="50000"/>
              </a:spcAft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Perfil:  </a:t>
            </a:r>
            <a:r>
              <a:rPr lang="pt-B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NATALIDADE DECLINANTE E ENVELHECIMENTO                    			</a:t>
            </a:r>
            <a:r>
              <a:rPr lang="pt-BR" sz="2000" b="1" dirty="0" smtClean="0"/>
              <a:t>( +50 &gt; -15  em 2020)</a:t>
            </a:r>
            <a:r>
              <a:rPr 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</a:p>
          <a:p>
            <a:pPr marL="1143000" lvl="2" indent="-228600" eaLnBrk="1" hangingPunct="1"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pt-B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  </a:t>
            </a:r>
          </a:p>
          <a:p>
            <a:pPr marL="1143000" lvl="2" indent="-228600" eaLnBrk="1" hangingPunct="1">
              <a:buClr>
                <a:srgbClr val="CC5412"/>
              </a:buClr>
              <a:buFont typeface="Wingdings" pitchFamily="2" charset="2"/>
              <a:buNone/>
              <a:defRPr/>
            </a:pPr>
            <a:endParaRPr lang="pt-B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buClr>
                <a:srgbClr val="FF6600"/>
              </a:buClr>
              <a:buFont typeface="Wingdings" pitchFamily="2" charset="2"/>
              <a:buNone/>
              <a:defRPr/>
            </a:pPr>
            <a:endParaRPr lang="pt-BR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buClr>
                <a:srgbClr val="FF6600"/>
              </a:buClr>
              <a:buFont typeface="Wingdings" pitchFamily="2" charset="2"/>
              <a:buNone/>
              <a:defRPr/>
            </a:pPr>
            <a:endParaRPr lang="pt-BR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buClr>
                <a:srgbClr val="FF6600"/>
              </a:buClr>
              <a:buFont typeface="Wingdings" pitchFamily="2" charset="2"/>
              <a:buNone/>
              <a:defRPr/>
            </a:pPr>
            <a:endParaRPr lang="pt-BR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buClr>
                <a:srgbClr val="FF6600"/>
              </a:buClr>
              <a:buFont typeface="Wingdings" pitchFamily="2" charset="2"/>
              <a:buNone/>
              <a:defRPr/>
            </a:pPr>
            <a:endParaRPr lang="pt-BR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buClr>
                <a:srgbClr val="FF6600"/>
              </a:buClr>
              <a:buFont typeface="Wingdings" pitchFamily="2" charset="2"/>
              <a:buNone/>
              <a:defRPr/>
            </a:pPr>
            <a:endParaRPr lang="pt-BR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  <a:p>
            <a:pPr marL="342900" indent="-342900" eaLnBrk="1" hangingPunct="1">
              <a:buClr>
                <a:srgbClr val="FF6600"/>
              </a:buClr>
              <a:buFont typeface="Wingdings" pitchFamily="2" charset="2"/>
              <a:buNone/>
              <a:defRPr/>
            </a:pPr>
            <a:r>
              <a:rPr 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A </a:t>
            </a:r>
            <a:r>
              <a:rPr lang="pt-B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URBANIZAÇÃO </a:t>
            </a:r>
            <a:r>
              <a:rPr 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ACENTUARÁ O PADRÃO ATUAL DE CRESCIMENTO DE </a:t>
            </a:r>
            <a:r>
              <a:rPr lang="pt-B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CIDADES </a:t>
            </a:r>
            <a:r>
              <a:rPr lang="pt-BR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MÉDIAS</a:t>
            </a:r>
            <a:r>
              <a:rPr 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, </a:t>
            </a:r>
            <a:r>
              <a:rPr lang="pt-BR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COM REDUÇÃO DA MIGRAÇÃO PARA AS METRÓPOLES E PARA O LITORAL.</a:t>
            </a:r>
            <a:endParaRPr lang="en-US" sz="2300" dirty="0" smtClean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9750" y="357188"/>
            <a:ext cx="8151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i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latin typeface="Verdana" pitchFamily="34" charset="0"/>
              </a:rPr>
              <a:t>MUDA PERFIL E LOCALIZAÇÃO DA POPULAÇÃO</a:t>
            </a:r>
            <a:r>
              <a:rPr lang="pt-BR" sz="2800" b="1" i="1" dirty="0">
                <a:solidFill>
                  <a:srgbClr val="002060"/>
                </a:solidFill>
                <a:latin typeface="Trebuchet MS" pitchFamily="34" charset="0"/>
              </a:rPr>
              <a:t>    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357438"/>
            <a:ext cx="6842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3912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500166" y="621508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  <a:endParaRPr lang="pt-BR" dirty="0"/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85720" y="285728"/>
            <a:ext cx="864399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i="1" dirty="0">
                <a:solidFill>
                  <a:srgbClr val="002060"/>
                </a:solidFill>
                <a:latin typeface="Trebuchet MS" pitchFamily="34" charset="0"/>
              </a:rPr>
              <a:t> </a:t>
            </a:r>
            <a:r>
              <a:rPr lang="pt-BR" sz="3200" b="1" dirty="0" smtClean="0">
                <a:solidFill>
                  <a:srgbClr val="002060"/>
                </a:solidFill>
                <a:latin typeface="Verdana" pitchFamily="34" charset="0"/>
              </a:rPr>
              <a:t>CRESCIMENTO DAS CIDADES MÉDIAS </a:t>
            </a:r>
            <a:r>
              <a:rPr lang="pt-BR" sz="2800" b="1" dirty="0" smtClean="0">
                <a:solidFill>
                  <a:srgbClr val="002060"/>
                </a:solidFill>
                <a:latin typeface="Verdana" pitchFamily="34" charset="0"/>
              </a:rPr>
              <a:t>(importante para as Universidades)</a:t>
            </a:r>
            <a:r>
              <a:rPr lang="pt-BR" sz="2800" b="1" dirty="0" smtClean="0">
                <a:solidFill>
                  <a:srgbClr val="002060"/>
                </a:solidFill>
                <a:latin typeface="Trebuchet MS" pitchFamily="34" charset="0"/>
              </a:rPr>
              <a:t>    </a:t>
            </a:r>
            <a:endParaRPr lang="pt-BR" sz="28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1071538" y="4357694"/>
            <a:ext cx="357190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advClick="0" advTm="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/>
          </p:cNvSpPr>
          <p:nvPr>
            <p:ph type="title" idx="4294967295"/>
          </p:nvPr>
        </p:nvSpPr>
        <p:spPr>
          <a:xfrm>
            <a:off x="500063" y="428625"/>
            <a:ext cx="7743825" cy="898525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BR: COMEÇA A REDUZIR DESIGUALDADE SOCIAL ( RENDA)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77988"/>
            <a:ext cx="7488238" cy="4608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500063" y="5715000"/>
            <a:ext cx="3214687" cy="35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3419475" y="5516563"/>
            <a:ext cx="468153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571472" y="6048375"/>
            <a:ext cx="8286750" cy="523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 dirty="0"/>
              <a:t>AVANÇO : POLÍTICAS SOCIAIS COMO DIREITO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RDESTE panorama recente e desafios da interiorização  FENAGRI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4729</TotalTime>
  <Words>1374</Words>
  <Application>Microsoft Office PowerPoint</Application>
  <PresentationFormat>Apresentação na tela (4:3)</PresentationFormat>
  <Paragraphs>299</Paragraphs>
  <Slides>39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NORDESTE panorama recente e desafios da interiorização  FENAGRI</vt:lpstr>
      <vt:lpstr>Slide 1</vt:lpstr>
      <vt:lpstr>Roteiro</vt:lpstr>
      <vt:lpstr>1. Brasil: Heranças e Mudanças </vt:lpstr>
      <vt:lpstr>BRASIL SEC. XX : EXEMPLO DE  ÊXITO ECONÔMICO </vt:lpstr>
      <vt:lpstr>BRASIL SEC. XX : UNIVERSIDADES </vt:lpstr>
      <vt:lpstr>BRASIL SECULO XXI: MELHORA no AMBIENTE MACROECONÔMICO</vt:lpstr>
      <vt:lpstr>Slide 7</vt:lpstr>
      <vt:lpstr> CRESCIMENTO DAS CIDADES MÉDIAS (importante para as Universidades)    </vt:lpstr>
      <vt:lpstr>BR: COMEÇA A REDUZIR DESIGUALDADE SOCIAL ( RENDA)</vt:lpstr>
      <vt:lpstr>BR: MELHORA o AMBIENTE SOCIO ECONÔMICO</vt:lpstr>
      <vt:lpstr>Slide 11</vt:lpstr>
      <vt:lpstr>Slide 12</vt:lpstr>
      <vt:lpstr>CRESCIMENTO EM NOVAS BASES:  “CONSUMO E PRODUCAO de MASSA”</vt:lpstr>
      <vt:lpstr>BRASIL QUE RESISTE A MUDAR</vt:lpstr>
      <vt:lpstr>2. Brasil: Um olhar no futuro</vt:lpstr>
      <vt:lpstr>Contexto : EMERGÊNCIA DE NOVOS PARADIGMAS </vt:lpstr>
      <vt:lpstr>Contexto : EMERGÊNCIA DE NOVOS PARADIGMAS </vt:lpstr>
      <vt:lpstr>Slide 18</vt:lpstr>
      <vt:lpstr>DIFERENCIAIS DO PAÍS</vt:lpstr>
      <vt:lpstr>DIFERENCIAIS DO  BRASIL RURAL</vt:lpstr>
      <vt:lpstr> SÍNTESE : BRASIL está diante  de novo momento estratégico</vt:lpstr>
      <vt:lpstr>3. UNIVERSIDADES e seu papel </vt:lpstr>
      <vt:lpstr>BR: ampliação do acesso ao  Ensino Superior</vt:lpstr>
      <vt:lpstr>BR: ampliação das matriculas  e desigualdade regional</vt:lpstr>
      <vt:lpstr>BR: predomínio do Ensino Superior privado nas regiões mais ricas </vt:lpstr>
      <vt:lpstr>BR: ampliação do Ensino Superior</vt:lpstr>
      <vt:lpstr>Universidades Federais : expansão e interiorização  </vt:lpstr>
      <vt:lpstr>Brasil  recente (pós 90) intensifica avanços: publicações </vt:lpstr>
      <vt:lpstr>Brasil: cresce numero de Mestres e Doutores  (titulados por ano)</vt:lpstr>
      <vt:lpstr>Brasil: cresce o numero de bolsas/ano no país e exterior </vt:lpstr>
      <vt:lpstr>Avanços no Sistema de C&amp;T e  conquistas na Inovação</vt:lpstr>
      <vt:lpstr>Brasil : baixo investimento em C&amp;T</vt:lpstr>
      <vt:lpstr>Brasil: baixo numero de pesquisadores por mil hab. </vt:lpstr>
      <vt:lpstr>Pesquisadores em Tempo Integral estão nas Universidades</vt:lpstr>
      <vt:lpstr>Slide 35</vt:lpstr>
      <vt:lpstr>Política Nacional de C&amp;T : Áreas Estratégicas</vt:lpstr>
      <vt:lpstr>Slide 37</vt:lpstr>
      <vt:lpstr>Slide 38</vt:lpstr>
      <vt:lpstr>Slide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taniabacelar</dc:creator>
  <cp:lastModifiedBy>Leonardo Bacelar</cp:lastModifiedBy>
  <cp:revision>480</cp:revision>
  <dcterms:created xsi:type="dcterms:W3CDTF">2008-07-21T21:53:03Z</dcterms:created>
  <dcterms:modified xsi:type="dcterms:W3CDTF">2012-05-24T01:41:11Z</dcterms:modified>
</cp:coreProperties>
</file>